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72" r:id="rId1"/>
  </p:sldMasterIdLst>
  <p:notesMasterIdLst>
    <p:notesMasterId r:id="rId30"/>
  </p:notesMasterIdLst>
  <p:sldIdLst>
    <p:sldId id="261" r:id="rId2"/>
    <p:sldId id="291" r:id="rId3"/>
    <p:sldId id="383" r:id="rId4"/>
    <p:sldId id="385" r:id="rId5"/>
    <p:sldId id="386" r:id="rId6"/>
    <p:sldId id="390" r:id="rId7"/>
    <p:sldId id="389" r:id="rId8"/>
    <p:sldId id="347" r:id="rId9"/>
    <p:sldId id="399" r:id="rId10"/>
    <p:sldId id="400" r:id="rId11"/>
    <p:sldId id="348" r:id="rId12"/>
    <p:sldId id="398" r:id="rId13"/>
    <p:sldId id="401" r:id="rId14"/>
    <p:sldId id="395" r:id="rId15"/>
    <p:sldId id="392" r:id="rId16"/>
    <p:sldId id="342" r:id="rId17"/>
    <p:sldId id="345" r:id="rId18"/>
    <p:sldId id="351" r:id="rId19"/>
    <p:sldId id="346" r:id="rId20"/>
    <p:sldId id="360" r:id="rId21"/>
    <p:sldId id="393" r:id="rId22"/>
    <p:sldId id="402" r:id="rId23"/>
    <p:sldId id="300" r:id="rId24"/>
    <p:sldId id="318" r:id="rId25"/>
    <p:sldId id="396" r:id="rId26"/>
    <p:sldId id="397" r:id="rId27"/>
    <p:sldId id="403" r:id="rId28"/>
    <p:sldId id="39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FF5050"/>
    <a:srgbClr val="FF9BDE"/>
    <a:srgbClr val="99FF66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17" autoAdjust="0"/>
    <p:restoredTop sz="95907" autoAdjust="0"/>
  </p:normalViewPr>
  <p:slideViewPr>
    <p:cSldViewPr>
      <p:cViewPr varScale="1">
        <p:scale>
          <a:sx n="101" d="100"/>
          <a:sy n="101" d="100"/>
        </p:scale>
        <p:origin x="1820" y="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97DB-DFB7-4E9D-8F19-771005B3F4C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6AE62-DA7C-416A-AD65-FB4BEF47B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02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173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39692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4817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4949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6311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893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5120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7354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103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98015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0865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1255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1709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3195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82985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472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248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3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4979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4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5278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072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8990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515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8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830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726C350-EA53-40DE-B27C-4BE7539A70EF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2510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35496" y="6135513"/>
            <a:ext cx="2133600" cy="304800"/>
          </a:xfrm>
        </p:spPr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35496" y="6448251"/>
            <a:ext cx="4572000" cy="365125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>
          <a:xfrm>
            <a:off x="35496" y="6135513"/>
            <a:ext cx="2133600" cy="304800"/>
          </a:xfrm>
        </p:spPr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35496" y="6448251"/>
            <a:ext cx="4572000" cy="365125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948264" y="6448251"/>
            <a:ext cx="2133600" cy="365125"/>
          </a:xfrm>
        </p:spPr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35496" y="6135513"/>
            <a:ext cx="2133600" cy="304800"/>
          </a:xfrm>
        </p:spPr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35496" y="6448251"/>
            <a:ext cx="45720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64FEC519-27D8-4444-AC2B-0FB747DDB8AD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96" y="6448251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96" y="6135513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BE9E617-A41E-4EDA-8193-4EA120B46A8F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92267"/>
            <a:ext cx="4572000" cy="265733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</a:t>
            </a:fld>
            <a:endParaRPr lang="en-US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7504" y="1052736"/>
            <a:ext cx="8856984" cy="17281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54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Recent Course-Topics in </a:t>
            </a:r>
            <a:r>
              <a:rPr lang="en-CA" sz="54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 Predictive Analytics</a:t>
            </a:r>
          </a:p>
          <a:p>
            <a:pPr algn="ctr"/>
            <a:r>
              <a:rPr lang="en-CA" sz="54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CA" sz="5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191272"/>
            <a:ext cx="5688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Vince Davis </a:t>
            </a:r>
          </a:p>
          <a:p>
            <a:r>
              <a:rPr lang="en-US" sz="3200" dirty="0" smtClean="0"/>
              <a:t>– Alberta School of Business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4475819"/>
            <a:ext cx="6192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Nhuan</a:t>
            </a:r>
            <a:r>
              <a:rPr lang="en-US" sz="2400" b="1" dirty="0" smtClean="0"/>
              <a:t> To </a:t>
            </a:r>
            <a:r>
              <a:rPr lang="en-US" sz="1100" dirty="0" smtClean="0"/>
              <a:t>(Research Assistant, Statistics Consultation, Tech Support)</a:t>
            </a:r>
            <a:endParaRPr lang="en-US" sz="1400" dirty="0" smtClean="0"/>
          </a:p>
          <a:p>
            <a:r>
              <a:rPr lang="en-US" dirty="0" smtClean="0"/>
              <a:t>– Graduate Teaching Assistantship, University of Alberta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437112"/>
            <a:ext cx="1152128" cy="1152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34" y="3126251"/>
            <a:ext cx="1157982" cy="1217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992" y="6290156"/>
            <a:ext cx="7034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Sponsored by </a:t>
            </a:r>
            <a:r>
              <a:rPr lang="en-US" sz="1400" b="1" dirty="0" smtClean="0"/>
              <a:t>Accounting, Operations and Information Systems </a:t>
            </a:r>
            <a:r>
              <a:rPr lang="en-US" sz="1400" dirty="0" smtClean="0"/>
              <a:t>(AOIS) Department</a:t>
            </a:r>
          </a:p>
          <a:p>
            <a:pPr algn="ctr"/>
            <a:r>
              <a:rPr lang="en-US" sz="1400" b="1" dirty="0" smtClean="0"/>
              <a:t>Alberta School of Business, </a:t>
            </a:r>
            <a:r>
              <a:rPr lang="en-US" sz="1400" b="1" dirty="0" err="1" smtClean="0"/>
              <a:t>UofA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2928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10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332656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Tableau can duplicate SQL/Pivot table functions, plus provide Graphics:</a:t>
            </a:r>
            <a:endParaRPr lang="en-US" sz="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496" y="15007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1.4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(equivalent Join, View, Pivot-Tables  Summarize, Cross-tab)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Graphic Display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/>
              <a:t> </a:t>
            </a:r>
            <a:endParaRPr lang="en-US" sz="2400" b="1" u="sn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64704"/>
            <a:ext cx="8856983" cy="58275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028384" y="692696"/>
            <a:ext cx="72008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100392" y="692696"/>
            <a:ext cx="216024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00392" y="692696"/>
            <a:ext cx="504056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3568" y="620688"/>
            <a:ext cx="2160240" cy="5328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43808" y="620688"/>
            <a:ext cx="1656184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35896" y="620688"/>
            <a:ext cx="360040" cy="100811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99792" y="620688"/>
            <a:ext cx="144016" cy="3744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11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8928992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further analysis: </a:t>
            </a:r>
            <a:r>
              <a:rPr lang="en-US" sz="2400" b="1" dirty="0" smtClean="0"/>
              <a:t>What Data will we use? Microsoft </a:t>
            </a:r>
            <a:r>
              <a:rPr lang="en-US" sz="2400" b="1" dirty="0" err="1" smtClean="0"/>
              <a:t>vTargetMail</a:t>
            </a:r>
            <a:r>
              <a:rPr lang="en-US" sz="2400" b="1" dirty="0" smtClean="0"/>
              <a:t>:</a:t>
            </a:r>
          </a:p>
          <a:p>
            <a:endParaRPr lang="en-US" sz="900" dirty="0" smtClean="0"/>
          </a:p>
          <a:p>
            <a:r>
              <a:rPr lang="en-US" b="1" u="sng" dirty="0" smtClean="0"/>
              <a:t>1</a:t>
            </a:r>
            <a:r>
              <a:rPr lang="en-US" b="1" u="sng" baseline="30000" dirty="0" smtClean="0"/>
              <a:t>st</a:t>
            </a:r>
            <a:r>
              <a:rPr lang="en-US" b="1" u="sng" dirty="0" smtClean="0"/>
              <a:t> data </a:t>
            </a:r>
            <a:r>
              <a:rPr lang="en-US" b="1" u="sng" dirty="0"/>
              <a:t>set</a:t>
            </a:r>
            <a:r>
              <a:rPr lang="en-US" b="1" u="sng" dirty="0" smtClean="0"/>
              <a:t>: = “Known”</a:t>
            </a:r>
            <a:endParaRPr lang="en-US" b="1" u="sng" dirty="0"/>
          </a:p>
          <a:p>
            <a:r>
              <a:rPr lang="en-US" sz="3200" b="1" dirty="0" err="1" smtClean="0"/>
              <a:t>vTargetMail</a:t>
            </a:r>
            <a:r>
              <a:rPr lang="en-US" sz="3200" b="1" dirty="0" smtClean="0"/>
              <a:t> </a:t>
            </a:r>
            <a:r>
              <a:rPr lang="en-US" sz="2000" dirty="0" smtClean="0"/>
              <a:t>table = historical </a:t>
            </a:r>
            <a:r>
              <a:rPr lang="en-US" sz="2000" dirty="0"/>
              <a:t>data about </a:t>
            </a:r>
            <a:r>
              <a:rPr lang="en-US" sz="2400" b="1" dirty="0" smtClean="0"/>
              <a:t>18,484</a:t>
            </a:r>
            <a:r>
              <a:rPr lang="en-US" sz="2000" dirty="0" smtClean="0"/>
              <a:t> </a:t>
            </a:r>
            <a:r>
              <a:rPr lang="en-US" sz="2000" b="1" dirty="0" smtClean="0"/>
              <a:t>customers</a:t>
            </a:r>
            <a:endParaRPr lang="en-US" sz="2000" dirty="0" smtClean="0"/>
          </a:p>
          <a:p>
            <a:r>
              <a:rPr lang="en-US" sz="1600" dirty="0" smtClean="0"/>
              <a:t>Each </a:t>
            </a:r>
            <a:r>
              <a:rPr lang="en-US" sz="1600" b="1" dirty="0" smtClean="0"/>
              <a:t>customer record </a:t>
            </a:r>
            <a:r>
              <a:rPr lang="en-US" sz="1600" dirty="0" smtClean="0"/>
              <a:t>(row) has many </a:t>
            </a:r>
            <a:r>
              <a:rPr lang="en-US" sz="1600" b="1" dirty="0" smtClean="0"/>
              <a:t>attributes</a:t>
            </a:r>
            <a:r>
              <a:rPr lang="en-US" sz="1600" dirty="0" smtClean="0"/>
              <a:t> </a:t>
            </a:r>
            <a:r>
              <a:rPr lang="en-US" sz="1600" dirty="0"/>
              <a:t>(facts about each customer</a:t>
            </a:r>
            <a:r>
              <a:rPr lang="en-US" sz="1600" dirty="0" smtClean="0"/>
              <a:t>):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200" b="1" dirty="0" smtClean="0">
                <a:solidFill>
                  <a:srgbClr val="FF0000"/>
                </a:solidFill>
              </a:rPr>
              <a:t>#1: </a:t>
            </a:r>
            <a:r>
              <a:rPr lang="en-US" sz="1200" b="1" dirty="0" err="1" smtClean="0">
                <a:solidFill>
                  <a:srgbClr val="FF0000"/>
                </a:solidFill>
              </a:rPr>
              <a:t>CustomerKey</a:t>
            </a:r>
            <a:r>
              <a:rPr lang="en-US" sz="1200" dirty="0" smtClean="0">
                <a:solidFill>
                  <a:srgbClr val="FF0000"/>
                </a:solidFill>
              </a:rPr>
              <a:t> attribute holds each customer’s unique Customer ID number</a:t>
            </a:r>
          </a:p>
          <a:p>
            <a:r>
              <a:rPr lang="en-US" sz="1200" b="1" dirty="0" smtClean="0">
                <a:solidFill>
                  <a:srgbClr val="00B050"/>
                </a:solidFill>
              </a:rPr>
              <a:t>#2: </a:t>
            </a:r>
            <a:r>
              <a:rPr lang="en-US" sz="1200" b="1" dirty="0" err="1" smtClean="0">
                <a:solidFill>
                  <a:srgbClr val="00B050"/>
                </a:solidFill>
              </a:rPr>
              <a:t>BikeBuyer</a:t>
            </a:r>
            <a:r>
              <a:rPr lang="en-US" sz="1200" b="1" dirty="0" smtClean="0">
                <a:solidFill>
                  <a:srgbClr val="00B050"/>
                </a:solidFill>
              </a:rPr>
              <a:t> attribute = </a:t>
            </a:r>
            <a:r>
              <a:rPr lang="en-US" sz="1600" b="1" dirty="0">
                <a:solidFill>
                  <a:srgbClr val="00B050"/>
                </a:solidFill>
              </a:rPr>
              <a:t>T</a:t>
            </a:r>
            <a:r>
              <a:rPr lang="en-US" sz="1600" b="1" dirty="0" smtClean="0">
                <a:solidFill>
                  <a:srgbClr val="00B050"/>
                </a:solidFill>
              </a:rPr>
              <a:t>arget-attribute</a:t>
            </a:r>
            <a:r>
              <a:rPr lang="en-US" sz="1200" b="1" dirty="0" smtClean="0">
                <a:solidFill>
                  <a:srgbClr val="00B050"/>
                </a:solidFill>
              </a:rPr>
              <a:t>, 1=target-value</a:t>
            </a:r>
          </a:p>
          <a:p>
            <a:r>
              <a:rPr lang="en-US" sz="1400" dirty="0"/>
              <a:t>Can we use </a:t>
            </a:r>
            <a:r>
              <a:rPr lang="en-US" sz="1400" b="1" dirty="0" err="1"/>
              <a:t>vTargetMail</a:t>
            </a:r>
            <a:r>
              <a:rPr lang="en-US" sz="1400" dirty="0"/>
              <a:t> </a:t>
            </a:r>
            <a:r>
              <a:rPr lang="en-US" sz="1400" dirty="0" smtClean="0"/>
              <a:t>customers (Bike-Buyer is KNOWN) </a:t>
            </a:r>
            <a:r>
              <a:rPr lang="en-US" sz="1400" dirty="0"/>
              <a:t>to </a:t>
            </a:r>
            <a:r>
              <a:rPr lang="en-US" sz="1400" b="1" dirty="0"/>
              <a:t>predict</a:t>
            </a:r>
            <a:r>
              <a:rPr lang="en-US" sz="1400" dirty="0"/>
              <a:t> whether</a:t>
            </a:r>
          </a:p>
          <a:p>
            <a:r>
              <a:rPr lang="en-US" sz="1400" dirty="0"/>
              <a:t>specific </a:t>
            </a:r>
            <a:r>
              <a:rPr lang="en-US" sz="1400" b="1" dirty="0" err="1" smtClean="0"/>
              <a:t>ProspectiveBuyer</a:t>
            </a:r>
            <a:r>
              <a:rPr lang="en-US" sz="1400" dirty="0" smtClean="0"/>
              <a:t> (similar table: Bike-Buyer is UNKNOWN) </a:t>
            </a:r>
            <a:r>
              <a:rPr lang="en-US" sz="1400" dirty="0"/>
              <a:t>customers would be </a:t>
            </a:r>
            <a:r>
              <a:rPr lang="en-US" sz="1400" b="1" dirty="0"/>
              <a:t>likely to buy a </a:t>
            </a:r>
            <a:r>
              <a:rPr lang="en-US" sz="1400" b="1" dirty="0" smtClean="0"/>
              <a:t>bike</a:t>
            </a:r>
            <a:r>
              <a:rPr lang="en-US" sz="1400" dirty="0" smtClean="0"/>
              <a:t>?</a:t>
            </a: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0586"/>
            <a:ext cx="8928992" cy="375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251520" y="1700808"/>
            <a:ext cx="72008" cy="374441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7544" y="1700808"/>
            <a:ext cx="288032" cy="390908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3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12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404664"/>
            <a:ext cx="892899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Selection </a:t>
            </a:r>
            <a:r>
              <a:rPr lang="en-US" sz="2400" b="1" dirty="0"/>
              <a:t>&amp; </a:t>
            </a:r>
            <a:r>
              <a:rPr lang="en-US" sz="2400" b="1" dirty="0" smtClean="0"/>
              <a:t>Projection &amp; Order By</a:t>
            </a:r>
            <a:r>
              <a:rPr lang="en-US" sz="1600" b="1" dirty="0" smtClean="0"/>
              <a:t> </a:t>
            </a:r>
            <a:r>
              <a:rPr lang="en-US" sz="1400" b="1" dirty="0" smtClean="0"/>
              <a:t>(in </a:t>
            </a:r>
            <a:r>
              <a:rPr lang="en-US" sz="1400" b="1" dirty="0"/>
              <a:t>both SQL </a:t>
            </a:r>
            <a:r>
              <a:rPr lang="en-US" sz="1400" b="1" dirty="0" smtClean="0"/>
              <a:t>and Python)</a:t>
            </a: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Union</a:t>
            </a:r>
            <a:r>
              <a:rPr lang="en-US" b="1" dirty="0" smtClean="0"/>
              <a:t> </a:t>
            </a:r>
            <a:r>
              <a:rPr lang="en-US" sz="1400" b="1" dirty="0" smtClean="0"/>
              <a:t>(in </a:t>
            </a:r>
            <a:r>
              <a:rPr lang="en-US" sz="1400" b="1" dirty="0"/>
              <a:t>both SQL </a:t>
            </a:r>
            <a:r>
              <a:rPr lang="en-US" sz="1400" b="1" dirty="0" smtClean="0"/>
              <a:t>and Python)</a:t>
            </a: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Group by and Having</a:t>
            </a:r>
            <a:r>
              <a:rPr lang="en-US" sz="1400" b="1" dirty="0"/>
              <a:t> (in both SQL and Python)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Join</a:t>
            </a:r>
            <a:r>
              <a:rPr lang="en-US" sz="1400" b="1" dirty="0" smtClean="0"/>
              <a:t> </a:t>
            </a:r>
            <a:r>
              <a:rPr lang="en-US" sz="1400" b="1" dirty="0"/>
              <a:t>(in both SQL and Python</a:t>
            </a:r>
            <a:r>
              <a:rPr lang="en-US" sz="1400" b="1" dirty="0" smtClean="0"/>
              <a:t>)</a:t>
            </a:r>
          </a:p>
          <a:p>
            <a:r>
              <a:rPr lang="en-US" sz="1600" b="1" dirty="0" smtClean="0"/>
              <a:t>1) Install Anaconda3</a:t>
            </a:r>
            <a:r>
              <a:rPr lang="en-US" sz="1200" dirty="0" smtClean="0"/>
              <a:t> (</a:t>
            </a:r>
            <a:r>
              <a:rPr lang="en-US" sz="1200" dirty="0" err="1" smtClean="0"/>
              <a:t>eg</a:t>
            </a:r>
            <a:r>
              <a:rPr lang="en-US" sz="1200" dirty="0"/>
              <a:t>. https://www.anaconda.com/distribution</a:t>
            </a:r>
            <a:r>
              <a:rPr lang="en-US" sz="1200" dirty="0" smtClean="0"/>
              <a:t>/),</a:t>
            </a:r>
            <a:r>
              <a:rPr lang="en-US" sz="1600" b="1" dirty="0" smtClean="0"/>
              <a:t> 2) Start Anaconda/</a:t>
            </a:r>
            <a:r>
              <a:rPr lang="en-US" sz="1600" b="1" dirty="0" err="1" smtClean="0"/>
              <a:t>Jupyter</a:t>
            </a:r>
            <a:r>
              <a:rPr lang="en-US" sz="1600" b="1" dirty="0" smtClean="0"/>
              <a:t> Notebooks, 3) Copy .</a:t>
            </a:r>
            <a:r>
              <a:rPr lang="en-US" sz="1600" b="1" dirty="0" err="1" smtClean="0"/>
              <a:t>ipynb</a:t>
            </a:r>
            <a:r>
              <a:rPr lang="en-US" sz="1600" b="1" dirty="0" smtClean="0"/>
              <a:t> files into C:\users\</a:t>
            </a:r>
            <a:r>
              <a:rPr lang="en-US" sz="1600" b="1" i="1" dirty="0" smtClean="0"/>
              <a:t>yourID</a:t>
            </a:r>
            <a:r>
              <a:rPr lang="en-US" sz="1600" b="1" dirty="0" smtClean="0"/>
              <a:t>, 4) On “Home” page, start notebook </a:t>
            </a:r>
            <a:r>
              <a:rPr lang="en-US" sz="1000" dirty="0" smtClean="0"/>
              <a:t>(</a:t>
            </a:r>
            <a:r>
              <a:rPr lang="en-US" sz="1000" dirty="0" err="1" smtClean="0"/>
              <a:t>eg</a:t>
            </a:r>
            <a:r>
              <a:rPr lang="en-US" sz="1000" dirty="0" smtClean="0"/>
              <a:t>. ICA02_Analysis_SQL)</a:t>
            </a:r>
            <a:r>
              <a:rPr lang="en-US" sz="1050" b="1" dirty="0" smtClean="0"/>
              <a:t>:</a:t>
            </a:r>
          </a:p>
          <a:p>
            <a:endParaRPr lang="en-US" sz="1200" b="1" dirty="0"/>
          </a:p>
          <a:p>
            <a:endParaRPr 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496" y="15007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1.5 </a:t>
            </a:r>
            <a:r>
              <a:rPr lang="en-US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(provides equivalent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SQL, Pivot, Cross-tab, Graphic Display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6" y="2426687"/>
            <a:ext cx="8944830" cy="4170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6623774"/>
            <a:ext cx="3422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 printout of run, see ICA02_Analysis_SQL.html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549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13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404664"/>
            <a:ext cx="8928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Histogram plots / Box plots</a:t>
            </a: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Pivot table / Crosstab</a:t>
            </a:r>
            <a:endParaRPr lang="en-US" sz="1400" b="1" dirty="0" smtClean="0"/>
          </a:p>
          <a:p>
            <a:r>
              <a:rPr lang="en-US" sz="1600" b="1" dirty="0" smtClean="0"/>
              <a:t>1) </a:t>
            </a:r>
            <a:r>
              <a:rPr lang="en-US" sz="1600" b="1" dirty="0" smtClean="0"/>
              <a:t>On </a:t>
            </a:r>
            <a:r>
              <a:rPr lang="en-US" sz="1600" b="1" dirty="0" smtClean="0"/>
              <a:t>“Home” page, start notebook </a:t>
            </a:r>
            <a:r>
              <a:rPr lang="en-US" sz="1600" dirty="0" smtClean="0"/>
              <a:t>(</a:t>
            </a:r>
            <a:r>
              <a:rPr lang="en-US" sz="1600" dirty="0" err="1" smtClean="0"/>
              <a:t>eg</a:t>
            </a:r>
            <a:r>
              <a:rPr lang="en-US" sz="1600" dirty="0" smtClean="0"/>
              <a:t>. </a:t>
            </a:r>
            <a:r>
              <a:rPr lang="en-US" sz="1600" dirty="0" smtClean="0"/>
              <a:t>ICA03_OLAP_Pivot_Visuals)</a:t>
            </a:r>
            <a:r>
              <a:rPr lang="en-US" b="1" dirty="0" smtClean="0"/>
              <a:t>:</a:t>
            </a:r>
            <a:endParaRPr lang="en-US" sz="1050" b="1" dirty="0" smtClean="0"/>
          </a:p>
          <a:p>
            <a:endParaRPr lang="en-US" sz="1200" b="1" dirty="0"/>
          </a:p>
          <a:p>
            <a:endParaRPr 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496" y="15007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1.5 </a:t>
            </a:r>
            <a:r>
              <a:rPr lang="en-US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(provides equivalent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SQL, Pivot, Cross-tab, Graphic Display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6623774"/>
            <a:ext cx="3910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 printout of run, see </a:t>
            </a:r>
            <a:r>
              <a:rPr lang="en-US" sz="1100" dirty="0" smtClean="0"/>
              <a:t>ICA03_OLAP_Pivot_Visuals.html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84784"/>
            <a:ext cx="8640960" cy="51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14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04664"/>
            <a:ext cx="8928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Convert datatypes and data values</a:t>
            </a:r>
            <a:r>
              <a:rPr lang="en-US" sz="1200" b="1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Data Binning</a:t>
            </a:r>
            <a:endParaRPr lang="en-US" sz="1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Remove columns with high % of missing values</a:t>
            </a:r>
            <a:r>
              <a:rPr lang="en-US" sz="1100" b="1" dirty="0" smtClean="0"/>
              <a:t> </a:t>
            </a:r>
            <a:endParaRPr lang="en-US" sz="11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Remove rows with missing value in target column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Replace outlier-values with mean column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Replace missing-values with most-frequent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Remove weakly correlated columns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Drop columns with too high %unique or #distinct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Convert target-column values to binary/numeric</a:t>
            </a:r>
            <a:endParaRPr lang="en-US" sz="11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496" y="15007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2.2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Data-Prep: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Datatypes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, Handle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Nulls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High#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Distinct/Unique</a:t>
            </a:r>
            <a:r>
              <a:rPr lang="en-US" sz="2400" dirty="0" smtClean="0"/>
              <a:t> </a:t>
            </a:r>
            <a:endParaRPr lang="en-US" sz="2800" b="1" u="sn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212976"/>
            <a:ext cx="8784976" cy="3379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9952" y="2812866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Run </a:t>
            </a:r>
            <a:r>
              <a:rPr lang="en-US" sz="1400" b="1" dirty="0" smtClean="0"/>
              <a:t>Notebook:</a:t>
            </a:r>
            <a:r>
              <a:rPr lang="en-US" sz="900" dirty="0" smtClean="0"/>
              <a:t> </a:t>
            </a:r>
            <a:r>
              <a:rPr lang="en-US" sz="1100" dirty="0"/>
              <a:t>(ICA04_PreProcessingCsvForAzureWeka_template01)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6623774"/>
            <a:ext cx="5299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 printout of run, see </a:t>
            </a:r>
            <a:r>
              <a:rPr lang="en-US" sz="1100" dirty="0"/>
              <a:t>ICA04_PreProcessingCsvForAzureWeka_template01.html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545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15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7827"/>
            <a:ext cx="892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Choose </a:t>
            </a:r>
            <a:r>
              <a:rPr lang="en-US" sz="2000" b="1" dirty="0"/>
              <a:t>the mining algorithm </a:t>
            </a:r>
            <a:r>
              <a:rPr lang="en-US" sz="2000" dirty="0"/>
              <a:t>(</a:t>
            </a:r>
            <a:r>
              <a:rPr lang="en-US" sz="2000" dirty="0" err="1"/>
              <a:t>ie</a:t>
            </a:r>
            <a:r>
              <a:rPr lang="en-US" sz="2000" dirty="0"/>
              <a:t>, "Mining </a:t>
            </a:r>
            <a:r>
              <a:rPr lang="en-US" sz="2000" dirty="0" smtClean="0"/>
              <a:t>Algorithm/Technique</a:t>
            </a:r>
            <a:r>
              <a:rPr lang="en-US" sz="2000" dirty="0"/>
              <a:t>") </a:t>
            </a:r>
            <a:endParaRPr lang="en-US" sz="2000" dirty="0" smtClean="0"/>
          </a:p>
          <a:p>
            <a:r>
              <a:rPr lang="en-US" sz="2000" dirty="0"/>
              <a:t>	</a:t>
            </a:r>
            <a:endParaRPr lang="en-US" sz="1600" dirty="0"/>
          </a:p>
          <a:p>
            <a:r>
              <a:rPr lang="en-US" sz="2000" b="1" dirty="0" smtClean="0"/>
              <a:t>     Decision-Tree                         Naive Bayes                            Clustering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5"/>
            <a:ext cx="2808312" cy="1720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394" y="1484784"/>
            <a:ext cx="2926766" cy="17206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738" y="1484785"/>
            <a:ext cx="2808312" cy="1720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504" y="3205394"/>
            <a:ext cx="2808312" cy="20159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Can we create a progressive “tree” of value-driven decisions that lead to correct predictions? </a:t>
            </a:r>
            <a:r>
              <a:rPr lang="en-US" sz="1200" dirty="0" smtClean="0"/>
              <a:t>(Note: subsequent decisions on one side of a branch </a:t>
            </a:r>
            <a:r>
              <a:rPr lang="en-US" sz="1200" b="1" dirty="0" smtClean="0"/>
              <a:t>need not match </a:t>
            </a:r>
            <a:r>
              <a:rPr lang="en-US" sz="1200" dirty="0" smtClean="0"/>
              <a:t>decisions of other side.)</a:t>
            </a:r>
          </a:p>
          <a:p>
            <a:r>
              <a:rPr lang="en-US" sz="1600" b="1" dirty="0"/>
              <a:t>Algorithms</a:t>
            </a:r>
            <a:r>
              <a:rPr lang="en-US" sz="1600" dirty="0"/>
              <a:t> for this exist </a:t>
            </a:r>
            <a:endParaRPr lang="en-US" sz="1600" dirty="0" smtClean="0"/>
          </a:p>
          <a:p>
            <a:r>
              <a:rPr lang="en-US" sz="1600" dirty="0" smtClean="0"/>
              <a:t>(</a:t>
            </a:r>
            <a:r>
              <a:rPr lang="en-US" sz="1600" dirty="0" err="1"/>
              <a:t>eg</a:t>
            </a:r>
            <a:r>
              <a:rPr lang="en-US" sz="1600" dirty="0"/>
              <a:t>. C4.5, J48</a:t>
            </a:r>
            <a:r>
              <a:rPr lang="en-US" sz="1600" dirty="0" smtClean="0"/>
              <a:t>)</a:t>
            </a:r>
            <a:endParaRPr lang="en-US" sz="1200" dirty="0" smtClean="0"/>
          </a:p>
          <a:p>
            <a:endParaRPr lang="en-US" sz="300" dirty="0"/>
          </a:p>
        </p:txBody>
      </p:sp>
      <p:sp>
        <p:nvSpPr>
          <p:cNvPr id="14" name="TextBox 13"/>
          <p:cNvSpPr txBox="1"/>
          <p:nvPr/>
        </p:nvSpPr>
        <p:spPr>
          <a:xfrm>
            <a:off x="3085394" y="3205394"/>
            <a:ext cx="2926766" cy="20005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</a:t>
            </a:r>
            <a:r>
              <a:rPr lang="en-US" sz="1600" dirty="0" smtClean="0"/>
              <a:t>robability of </a:t>
            </a:r>
            <a:r>
              <a:rPr lang="en-US" sz="1600" b="1" dirty="0" smtClean="0"/>
              <a:t>B1</a:t>
            </a:r>
            <a:r>
              <a:rPr lang="en-US" sz="1600" dirty="0" smtClean="0"/>
              <a:t> “</a:t>
            </a:r>
            <a:r>
              <a:rPr lang="en-US" sz="1600" b="1" dirty="0" smtClean="0"/>
              <a:t>Given</a:t>
            </a:r>
            <a:r>
              <a:rPr lang="en-US" sz="1600" dirty="0" smtClean="0"/>
              <a:t>” </a:t>
            </a:r>
            <a:r>
              <a:rPr lang="en-US" sz="1600" b="1" dirty="0" smtClean="0"/>
              <a:t>A</a:t>
            </a:r>
            <a:r>
              <a:rPr lang="en-US" sz="1600" dirty="0" smtClean="0"/>
              <a:t> = Probability of </a:t>
            </a:r>
            <a:r>
              <a:rPr lang="en-US" sz="1600" b="1" dirty="0" smtClean="0"/>
              <a:t>B1</a:t>
            </a:r>
            <a:r>
              <a:rPr lang="en-US" sz="1600" dirty="0" smtClean="0"/>
              <a:t> “</a:t>
            </a:r>
            <a:r>
              <a:rPr lang="en-US" sz="1600" b="1" dirty="0" smtClean="0"/>
              <a:t>And</a:t>
            </a:r>
            <a:r>
              <a:rPr lang="en-US" sz="1600" dirty="0" smtClean="0"/>
              <a:t>” </a:t>
            </a:r>
            <a:r>
              <a:rPr lang="en-US" sz="1600" b="1" dirty="0" smtClean="0"/>
              <a:t>A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ivided by Probability of </a:t>
            </a:r>
            <a:r>
              <a:rPr lang="en-US" sz="1600" b="1" dirty="0" smtClean="0"/>
              <a:t>A</a:t>
            </a:r>
            <a:r>
              <a:rPr lang="en-US" sz="1600" dirty="0" smtClean="0"/>
              <a:t> </a:t>
            </a:r>
          </a:p>
          <a:p>
            <a:endParaRPr lang="en-US" sz="900" dirty="0" smtClean="0"/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Prob</a:t>
            </a:r>
            <a:r>
              <a:rPr lang="en-US" sz="1200" dirty="0" smtClean="0"/>
              <a:t> of </a:t>
            </a:r>
            <a:r>
              <a:rPr lang="en-US" sz="1200" b="1" i="1" dirty="0" err="1" smtClean="0">
                <a:solidFill>
                  <a:srgbClr val="FF0000"/>
                </a:solidFill>
              </a:rPr>
              <a:t>BikeBuyer</a:t>
            </a:r>
            <a:r>
              <a:rPr lang="en-US" sz="1200" b="1" i="1" dirty="0" smtClean="0">
                <a:solidFill>
                  <a:srgbClr val="FF0000"/>
                </a:solidFill>
              </a:rPr>
              <a:t>=Y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Given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b="1" i="1" dirty="0" smtClean="0">
                <a:solidFill>
                  <a:srgbClr val="FF0000"/>
                </a:solidFill>
              </a:rPr>
              <a:t>Cars=2</a:t>
            </a:r>
          </a:p>
          <a:p>
            <a:r>
              <a:rPr lang="en-US" sz="1200" b="1" i="1" dirty="0" smtClean="0"/>
              <a:t>= </a:t>
            </a:r>
            <a:r>
              <a:rPr lang="en-US" sz="1200" dirty="0" err="1" smtClean="0"/>
              <a:t>Prob</a:t>
            </a:r>
            <a:r>
              <a:rPr lang="en-US" sz="1200" dirty="0" smtClean="0"/>
              <a:t> of </a:t>
            </a:r>
            <a:r>
              <a:rPr lang="en-US" sz="1200" b="1" i="1" dirty="0" err="1" smtClean="0">
                <a:solidFill>
                  <a:srgbClr val="00B050"/>
                </a:solidFill>
              </a:rPr>
              <a:t>BikeBuyer</a:t>
            </a:r>
            <a:r>
              <a:rPr lang="en-US" sz="1200" b="1" i="1" dirty="0" smtClean="0">
                <a:solidFill>
                  <a:srgbClr val="00B050"/>
                </a:solidFill>
              </a:rPr>
              <a:t>=Y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b="1" dirty="0" smtClean="0">
                <a:solidFill>
                  <a:srgbClr val="00B050"/>
                </a:solidFill>
              </a:rPr>
              <a:t>And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b="1" i="1" dirty="0" smtClean="0">
                <a:solidFill>
                  <a:srgbClr val="00B050"/>
                </a:solidFill>
              </a:rPr>
              <a:t>Cars=2</a:t>
            </a:r>
          </a:p>
          <a:p>
            <a:r>
              <a:rPr lang="en-US" sz="1200" b="1" i="1" dirty="0" smtClean="0"/>
              <a:t>/ </a:t>
            </a:r>
            <a:r>
              <a:rPr lang="en-US" sz="1200" dirty="0" err="1" smtClean="0"/>
              <a:t>Prob</a:t>
            </a:r>
            <a:r>
              <a:rPr lang="en-US" sz="1200" dirty="0" smtClean="0"/>
              <a:t> of </a:t>
            </a:r>
            <a:r>
              <a:rPr lang="en-US" sz="1200" b="1" i="1" dirty="0" smtClean="0">
                <a:solidFill>
                  <a:srgbClr val="00B050"/>
                </a:solidFill>
              </a:rPr>
              <a:t>Cars=2</a:t>
            </a:r>
            <a:r>
              <a:rPr lang="en-US" sz="1200" dirty="0" smtClean="0"/>
              <a:t>)</a:t>
            </a:r>
          </a:p>
          <a:p>
            <a:endParaRPr lang="en-US" sz="700" dirty="0"/>
          </a:p>
          <a:p>
            <a:r>
              <a:rPr lang="en-US" sz="1100" dirty="0" smtClean="0"/>
              <a:t>Calculate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00B050"/>
                </a:solidFill>
              </a:rPr>
              <a:t>last two terms </a:t>
            </a:r>
            <a:r>
              <a:rPr lang="en-US" sz="1200" dirty="0" smtClean="0"/>
              <a:t>from table data: then calculate </a:t>
            </a:r>
            <a:r>
              <a:rPr lang="en-US" sz="1200" b="1" dirty="0" smtClean="0">
                <a:solidFill>
                  <a:srgbClr val="FF0000"/>
                </a:solidFill>
              </a:rPr>
              <a:t>first term</a:t>
            </a:r>
            <a:r>
              <a:rPr lang="en-US" sz="1200" dirty="0" smtClean="0"/>
              <a:t> from them!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205394"/>
            <a:ext cx="2880320" cy="20159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Can we “</a:t>
            </a:r>
            <a:r>
              <a:rPr lang="en-US" sz="1600" b="1" dirty="0" smtClean="0"/>
              <a:t>cluster</a:t>
            </a:r>
            <a:r>
              <a:rPr lang="en-US" sz="1600" dirty="0" smtClean="0"/>
              <a:t>” groups of rows together where the “</a:t>
            </a:r>
            <a:r>
              <a:rPr lang="en-US" sz="1600" b="1" dirty="0" smtClean="0"/>
              <a:t>sum of the gaps between them</a:t>
            </a:r>
            <a:r>
              <a:rPr lang="en-US" sz="1600" dirty="0" smtClean="0"/>
              <a:t>” are minimized?  Can we then calculate prediction-probabilities for each group?</a:t>
            </a:r>
          </a:p>
          <a:p>
            <a:endParaRPr lang="en-US" sz="300" dirty="0" smtClean="0"/>
          </a:p>
          <a:p>
            <a:r>
              <a:rPr lang="en-US" sz="1200" dirty="0" smtClean="0"/>
              <a:t>(Note: this “sum” is calculated across all attributes)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2.3 </a:t>
            </a:r>
            <a:r>
              <a:rPr lang="en-US" sz="1400" b="1" u="sng" dirty="0" smtClean="0"/>
              <a:t>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Mining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Algs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Decision-Tree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Neural Net-ML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Split/ Train/ Test/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16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 the </a:t>
            </a:r>
            <a:r>
              <a:rPr lang="en-US" sz="2000" b="1" dirty="0" smtClean="0"/>
              <a:t>Key</a:t>
            </a:r>
            <a:r>
              <a:rPr lang="en-US" sz="2000" dirty="0" smtClean="0"/>
              <a:t>, </a:t>
            </a:r>
            <a:r>
              <a:rPr lang="en-US" sz="2000" b="1" dirty="0" smtClean="0"/>
              <a:t>Target</a:t>
            </a:r>
            <a:r>
              <a:rPr lang="en-US" sz="2000" dirty="0" smtClean="0"/>
              <a:t>, </a:t>
            </a:r>
            <a:r>
              <a:rPr lang="en-US" sz="2000" b="1" dirty="0" smtClean="0"/>
              <a:t>Input</a:t>
            </a:r>
            <a:r>
              <a:rPr lang="en-US" sz="2000" dirty="0" smtClean="0"/>
              <a:t> (used to base predictions on) </a:t>
            </a:r>
          </a:p>
          <a:p>
            <a:r>
              <a:rPr lang="en-US" sz="2000" dirty="0" smtClean="0"/>
              <a:t>and </a:t>
            </a:r>
            <a:r>
              <a:rPr lang="en-US" sz="2000" b="1" dirty="0" smtClean="0"/>
              <a:t>Other</a:t>
            </a:r>
            <a:r>
              <a:rPr lang="en-US" sz="2000" dirty="0" smtClean="0"/>
              <a:t> </a:t>
            </a:r>
            <a:r>
              <a:rPr lang="en-US" sz="2000" dirty="0"/>
              <a:t>columns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57164"/>
            <a:ext cx="7416824" cy="522416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835696" y="764704"/>
            <a:ext cx="2952328" cy="266429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11760" y="764704"/>
            <a:ext cx="4248472" cy="2016224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31840" y="764704"/>
            <a:ext cx="2557414" cy="122413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560" y="1052736"/>
            <a:ext cx="288032" cy="122413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68345" y="4221088"/>
            <a:ext cx="13681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 unsure re:</a:t>
            </a:r>
          </a:p>
          <a:p>
            <a:r>
              <a:rPr lang="en-US" sz="1400" b="1" dirty="0"/>
              <a:t>w</a:t>
            </a:r>
            <a:r>
              <a:rPr lang="en-US" sz="1400" b="1" dirty="0" smtClean="0"/>
              <a:t>hich attributes have high predictive power</a:t>
            </a:r>
            <a:r>
              <a:rPr lang="en-US" sz="1400" dirty="0" smtClean="0"/>
              <a:t>, hit “</a:t>
            </a:r>
            <a:r>
              <a:rPr lang="en-US" sz="1400" b="1" dirty="0" smtClean="0"/>
              <a:t>Suggest</a:t>
            </a:r>
            <a:r>
              <a:rPr lang="en-US" sz="1400" dirty="0" smtClean="0"/>
              <a:t>”</a:t>
            </a:r>
            <a:endParaRPr lang="en-US" sz="1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876256" y="5821526"/>
            <a:ext cx="1152128" cy="343778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81448" y="1192684"/>
            <a:ext cx="13681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If in doubt about whether an attribute will be useful as “Input”, then </a:t>
            </a:r>
            <a:r>
              <a:rPr lang="en-US" sz="1200" b="1" dirty="0" smtClean="0"/>
              <a:t>include it anyway: </a:t>
            </a:r>
          </a:p>
          <a:p>
            <a:r>
              <a:rPr lang="en-US" sz="1200" dirty="0" smtClean="0"/>
              <a:t>if it is of little/no use, </a:t>
            </a:r>
            <a:r>
              <a:rPr lang="en-US" sz="1200" b="1" dirty="0" err="1" smtClean="0"/>
              <a:t>SSDT</a:t>
            </a:r>
            <a:r>
              <a:rPr lang="en-US" sz="1200" dirty="0" smtClean="0"/>
              <a:t> will detect this and exclude it for building/ training of model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(Using MS-SSDT-client)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17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dirty="0"/>
              <a:t>"Build" dataset to </a:t>
            </a:r>
            <a:r>
              <a:rPr lang="en-US" sz="2000" b="1" dirty="0" smtClean="0"/>
              <a:t>Build (Train) all predicting-Models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836712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Explore your Built/Trained models </a:t>
            </a:r>
            <a:r>
              <a:rPr lang="en-US" sz="2000" b="1" dirty="0" smtClean="0"/>
              <a:t>using “Model Viewer”: 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12968" cy="46085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28" y="5877272"/>
            <a:ext cx="862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Tree-Viewer</a:t>
            </a:r>
            <a:r>
              <a:rPr lang="en-US" sz="1600" dirty="0" smtClean="0"/>
              <a:t> shows Decision-Tree </a:t>
            </a:r>
            <a:r>
              <a:rPr lang="en-US" sz="1600" b="1" dirty="0" smtClean="0"/>
              <a:t>with values at each branch</a:t>
            </a:r>
            <a:r>
              <a:rPr lang="en-US" sz="1600" dirty="0"/>
              <a:t> </a:t>
            </a:r>
            <a:r>
              <a:rPr lang="en-US" sz="1200" dirty="0" smtClean="0"/>
              <a:t>(note: different questions on each branch)</a:t>
            </a:r>
            <a:endParaRPr lang="en-US" sz="1600" dirty="0" smtClean="0"/>
          </a:p>
          <a:p>
            <a:r>
              <a:rPr lang="en-US" sz="1600" dirty="0" smtClean="0"/>
              <a:t>	-Also: </a:t>
            </a:r>
            <a:r>
              <a:rPr lang="en-US" sz="1600" b="1" dirty="0" smtClean="0"/>
              <a:t>Hover-over</a:t>
            </a:r>
            <a:r>
              <a:rPr lang="en-US" sz="1600" dirty="0" smtClean="0"/>
              <a:t> shows </a:t>
            </a:r>
            <a:r>
              <a:rPr lang="en-US" sz="1600" b="1" dirty="0" smtClean="0"/>
              <a:t>Total Cases volume</a:t>
            </a:r>
            <a:r>
              <a:rPr lang="en-US" sz="1600" dirty="0" smtClean="0"/>
              <a:t> and </a:t>
            </a:r>
            <a:r>
              <a:rPr lang="en-US" sz="1600" b="1" dirty="0" smtClean="0"/>
              <a:t>volume-by-value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	-Also: </a:t>
            </a:r>
            <a:r>
              <a:rPr lang="en-US" sz="1600" b="1" dirty="0" smtClean="0"/>
              <a:t>Drill-through</a:t>
            </a:r>
            <a:r>
              <a:rPr lang="en-US" sz="1600" dirty="0" smtClean="0"/>
              <a:t> can show </a:t>
            </a:r>
            <a:r>
              <a:rPr lang="en-US" sz="1600" b="1" dirty="0" smtClean="0"/>
              <a:t>detailed data-rows</a:t>
            </a:r>
            <a:r>
              <a:rPr lang="en-US" sz="1600" dirty="0" smtClean="0"/>
              <a:t> with all </a:t>
            </a:r>
            <a:r>
              <a:rPr lang="en-US" sz="1600" b="1" dirty="0" smtClean="0"/>
              <a:t>attribute values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275856" y="3501008"/>
            <a:ext cx="864096" cy="2520280"/>
          </a:xfrm>
          <a:prstGeom prst="straightConnector1">
            <a:avLst/>
          </a:prstGeom>
          <a:ln>
            <a:solidFill>
              <a:srgbClr val="FF3B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3968" y="4293096"/>
            <a:ext cx="2376264" cy="1944216"/>
          </a:xfrm>
          <a:prstGeom prst="straightConnector1">
            <a:avLst/>
          </a:prstGeom>
          <a:ln>
            <a:solidFill>
              <a:srgbClr val="FF3B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427984" y="5373216"/>
            <a:ext cx="1261270" cy="1080120"/>
          </a:xfrm>
          <a:prstGeom prst="straightConnector1">
            <a:avLst/>
          </a:prstGeom>
          <a:ln>
            <a:solidFill>
              <a:srgbClr val="FF3B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(Using MS-SSDT-client)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18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836712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how the </a:t>
            </a:r>
            <a:r>
              <a:rPr lang="en-US" sz="2000" b="1" u="sng" dirty="0" smtClean="0"/>
              <a:t>composition</a:t>
            </a:r>
            <a:r>
              <a:rPr lang="en-US" sz="2000" b="1" dirty="0" smtClean="0"/>
              <a:t> of each </a:t>
            </a:r>
            <a:r>
              <a:rPr lang="en-US" sz="2000" b="1" u="sng" dirty="0" smtClean="0"/>
              <a:t>cluster</a:t>
            </a:r>
            <a:r>
              <a:rPr lang="en-US" b="1" dirty="0" smtClean="0"/>
              <a:t>: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5517232"/>
            <a:ext cx="86658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Cluster-Viewer</a:t>
            </a:r>
            <a:r>
              <a:rPr lang="en-US" sz="1600" dirty="0" smtClean="0"/>
              <a:t> shows Cluster </a:t>
            </a:r>
            <a:r>
              <a:rPr lang="en-US" sz="1600" b="1" dirty="0" smtClean="0"/>
              <a:t>Profiles</a:t>
            </a:r>
            <a:r>
              <a:rPr lang="en-US" sz="1600" dirty="0" smtClean="0"/>
              <a:t> </a:t>
            </a:r>
            <a:r>
              <a:rPr lang="en-US" sz="1600" b="1" dirty="0" smtClean="0"/>
              <a:t>with each cluster</a:t>
            </a:r>
            <a:r>
              <a:rPr lang="en-US" sz="1600" dirty="0" smtClean="0"/>
              <a:t> </a:t>
            </a:r>
            <a:r>
              <a:rPr lang="en-US" sz="1200" dirty="0" smtClean="0"/>
              <a:t>(high density </a:t>
            </a:r>
            <a:r>
              <a:rPr lang="en-US" sz="1200" b="1" dirty="0" smtClean="0"/>
              <a:t>cluster 4 </a:t>
            </a:r>
            <a:r>
              <a:rPr lang="en-US" sz="1200" dirty="0" smtClean="0"/>
              <a:t>expanded above)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- for a chosen cluster: the </a:t>
            </a:r>
            <a:r>
              <a:rPr lang="en-US" sz="1200" b="1" dirty="0" smtClean="0"/>
              <a:t>% composition for an attribute </a:t>
            </a:r>
            <a:r>
              <a:rPr lang="en-US" sz="1200" dirty="0" smtClean="0"/>
              <a:t>(seen by hovering) is the </a:t>
            </a:r>
            <a:r>
              <a:rPr lang="en-US" sz="1200" b="1" dirty="0" smtClean="0"/>
              <a:t>% breakdown </a:t>
            </a:r>
            <a:r>
              <a:rPr lang="en-US" sz="1200" dirty="0" smtClean="0"/>
              <a:t>for each value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	(</a:t>
            </a:r>
            <a:r>
              <a:rPr lang="en-US" sz="1200" dirty="0" err="1" smtClean="0"/>
              <a:t>eg</a:t>
            </a:r>
            <a:r>
              <a:rPr lang="en-US" sz="1200" dirty="0" smtClean="0"/>
              <a:t>. Above: the </a:t>
            </a:r>
            <a:r>
              <a:rPr lang="en-US" sz="1200" b="1" dirty="0" smtClean="0"/>
              <a:t>Total Children values = 1 </a:t>
            </a:r>
            <a:r>
              <a:rPr lang="en-US" sz="1200" dirty="0" smtClean="0"/>
              <a:t>for </a:t>
            </a:r>
            <a:r>
              <a:rPr lang="en-US" sz="1200" b="1" dirty="0" smtClean="0"/>
              <a:t>Cluster 4 </a:t>
            </a:r>
            <a:r>
              <a:rPr lang="en-US" sz="1200" dirty="0" smtClean="0"/>
              <a:t>are .723 (=72.3%) (</a:t>
            </a:r>
            <a:r>
              <a:rPr lang="en-US" sz="1200" dirty="0" err="1" smtClean="0"/>
              <a:t>ie</a:t>
            </a:r>
            <a:r>
              <a:rPr lang="en-US" sz="1200" dirty="0" smtClean="0"/>
              <a:t>, single-child families)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-for a chosen attribute (</a:t>
            </a:r>
            <a:r>
              <a:rPr lang="en-US" sz="1200" dirty="0" err="1" smtClean="0"/>
              <a:t>eg</a:t>
            </a:r>
            <a:r>
              <a:rPr lang="en-US" sz="1200" dirty="0" smtClean="0"/>
              <a:t>. Yearly Income), the Mining Legend (hover) box shows </a:t>
            </a:r>
            <a:r>
              <a:rPr lang="en-US" sz="1200" b="1" dirty="0" smtClean="0"/>
              <a:t>statistics</a:t>
            </a:r>
            <a:r>
              <a:rPr lang="en-US" sz="1200" dirty="0" smtClean="0"/>
              <a:t> 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	(</a:t>
            </a:r>
            <a:r>
              <a:rPr lang="en-US" sz="1200" dirty="0" err="1" smtClean="0"/>
              <a:t>eg</a:t>
            </a:r>
            <a:r>
              <a:rPr lang="en-US" sz="1200" dirty="0" smtClean="0"/>
              <a:t>. Mean=$57.24K </a:t>
            </a:r>
            <a:r>
              <a:rPr lang="en-US" sz="1200" b="1" dirty="0" smtClean="0"/>
              <a:t>overall</a:t>
            </a:r>
            <a:r>
              <a:rPr lang="en-US" sz="1200" dirty="0" smtClean="0"/>
              <a:t>: statistics can also be seen </a:t>
            </a:r>
            <a:r>
              <a:rPr lang="en-US" sz="1200" b="1" dirty="0" smtClean="0"/>
              <a:t>for each individual cluster</a:t>
            </a:r>
            <a:r>
              <a:rPr lang="en-US" sz="1200" dirty="0" smtClean="0"/>
              <a:t>) 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96752"/>
            <a:ext cx="8280920" cy="431757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380313" y="2366015"/>
            <a:ext cx="864095" cy="3367241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72200" y="3717032"/>
            <a:ext cx="864096" cy="221599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923928" y="4221088"/>
            <a:ext cx="864096" cy="216024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7504" y="476672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dirty="0"/>
              <a:t>"Build" dataset to </a:t>
            </a:r>
            <a:r>
              <a:rPr lang="en-US" sz="2000" b="1" dirty="0" smtClean="0"/>
              <a:t>Build (Train)</a:t>
            </a:r>
            <a:r>
              <a:rPr lang="en-US" sz="1600" dirty="0" smtClean="0"/>
              <a:t> all predicting-Models</a:t>
            </a:r>
            <a:endParaRPr 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(Using MS-SSDT-client)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19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9289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dirty="0"/>
              <a:t>independent "</a:t>
            </a:r>
            <a:r>
              <a:rPr lang="en-US" sz="2000" b="1" dirty="0"/>
              <a:t>Test</a:t>
            </a:r>
            <a:r>
              <a:rPr lang="en-US" sz="2000" dirty="0"/>
              <a:t>" dataset to </a:t>
            </a:r>
            <a:r>
              <a:rPr lang="en-US" sz="2000" b="1" dirty="0" smtClean="0"/>
              <a:t>Test </a:t>
            </a:r>
            <a:r>
              <a:rPr lang="en-US" sz="2000" b="1" dirty="0"/>
              <a:t>(and score) </a:t>
            </a:r>
            <a:r>
              <a:rPr lang="en-US" sz="2000" b="1" dirty="0" smtClean="0"/>
              <a:t>ALL models</a:t>
            </a:r>
          </a:p>
          <a:p>
            <a:r>
              <a:rPr lang="en-US" b="1" dirty="0" smtClean="0"/>
              <a:t>Accuracy:</a:t>
            </a:r>
            <a:r>
              <a:rPr lang="en-US" dirty="0" smtClean="0"/>
              <a:t> Investigate each model’s </a:t>
            </a:r>
            <a:r>
              <a:rPr lang="en-US" b="1" dirty="0" smtClean="0"/>
              <a:t>“Confusion Matrix”</a:t>
            </a:r>
            <a:r>
              <a:rPr lang="en-US" sz="1400" dirty="0" smtClean="0"/>
              <a:t> </a:t>
            </a:r>
            <a:r>
              <a:rPr lang="en-US" sz="1600" dirty="0" smtClean="0"/>
              <a:t>(matrix total= </a:t>
            </a:r>
            <a:r>
              <a:rPr lang="en-US" b="1" u="sng" dirty="0" smtClean="0"/>
              <a:t>test size = 1000</a:t>
            </a:r>
            <a:r>
              <a:rPr lang="en-US" sz="1600" dirty="0" smtClean="0"/>
              <a:t>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" y="1149684"/>
            <a:ext cx="5430194" cy="393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20" y="1772816"/>
            <a:ext cx="3386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Predict=0; Actual=0 (</a:t>
            </a:r>
            <a:r>
              <a:rPr lang="en-US" b="1" u="sng" dirty="0"/>
              <a:t>True</a:t>
            </a:r>
            <a:r>
              <a:rPr lang="en-US" b="1" dirty="0"/>
              <a:t> </a:t>
            </a:r>
            <a:r>
              <a:rPr lang="en-US" b="1" dirty="0" err="1"/>
              <a:t>Neg</a:t>
            </a:r>
            <a:r>
              <a:rPr lang="en-US" b="1" dirty="0"/>
              <a:t>)</a:t>
            </a:r>
          </a:p>
          <a:p>
            <a:r>
              <a:rPr lang="en-US" dirty="0"/>
              <a:t>Predict=0; </a:t>
            </a:r>
            <a:r>
              <a:rPr lang="en-US" dirty="0" smtClean="0"/>
              <a:t>Actual=1 (False 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b="1" dirty="0"/>
              <a:t>Predict=1; Actual=1 (</a:t>
            </a:r>
            <a:r>
              <a:rPr lang="en-US" b="1" u="sng" dirty="0"/>
              <a:t>True</a:t>
            </a:r>
            <a:r>
              <a:rPr lang="en-US" b="1" dirty="0"/>
              <a:t> </a:t>
            </a:r>
            <a:r>
              <a:rPr lang="en-US" b="1" dirty="0" err="1"/>
              <a:t>Pos</a:t>
            </a:r>
            <a:r>
              <a:rPr lang="en-US" b="1" dirty="0" smtClean="0"/>
              <a:t>)</a:t>
            </a:r>
            <a:endParaRPr lang="en-US" dirty="0" smtClean="0"/>
          </a:p>
          <a:p>
            <a:r>
              <a:rPr lang="en-US" dirty="0" smtClean="0"/>
              <a:t>Predict=1; </a:t>
            </a:r>
            <a:r>
              <a:rPr lang="en-US" dirty="0"/>
              <a:t>Actual=0 </a:t>
            </a:r>
            <a:r>
              <a:rPr lang="en-US" dirty="0" smtClean="0"/>
              <a:t>(False </a:t>
            </a:r>
            <a:r>
              <a:rPr lang="en-US" dirty="0" err="1" smtClean="0"/>
              <a:t>Pos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67744" y="2013372"/>
            <a:ext cx="3421510" cy="623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51920" y="2241570"/>
            <a:ext cx="1851518" cy="39856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267744" y="2877468"/>
            <a:ext cx="3473193" cy="1914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51920" y="2821316"/>
            <a:ext cx="1875850" cy="437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52120" y="1268760"/>
            <a:ext cx="3522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SSDT: called “</a:t>
            </a:r>
            <a:r>
              <a:rPr lang="en-US" sz="1600" b="1" dirty="0" smtClean="0"/>
              <a:t>Classification</a:t>
            </a:r>
            <a:r>
              <a:rPr lang="en-US" sz="1600" dirty="0" smtClean="0"/>
              <a:t> Matrix”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652120" y="3247816"/>
            <a:ext cx="353840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Accuracy= True </a:t>
            </a:r>
            <a:r>
              <a:rPr lang="en-US" b="1" dirty="0" err="1" smtClean="0"/>
              <a:t>Neg+True</a:t>
            </a:r>
            <a:r>
              <a:rPr lang="en-US" b="1" dirty="0" smtClean="0"/>
              <a:t> </a:t>
            </a:r>
            <a:r>
              <a:rPr lang="en-US" b="1" dirty="0" err="1" smtClean="0"/>
              <a:t>Pos</a:t>
            </a:r>
            <a:endParaRPr lang="en-US" b="1" dirty="0" smtClean="0"/>
          </a:p>
          <a:p>
            <a:r>
              <a:rPr lang="en-US" sz="1400" dirty="0"/>
              <a:t>Decision </a:t>
            </a:r>
            <a:r>
              <a:rPr lang="en-US" sz="1400" dirty="0" smtClean="0"/>
              <a:t>Tree=365+382=747/1000 = </a:t>
            </a:r>
            <a:r>
              <a:rPr lang="en-US" sz="1400" b="1" dirty="0" smtClean="0"/>
              <a:t>74.7</a:t>
            </a:r>
            <a:r>
              <a:rPr lang="en-US" sz="1400" b="1" dirty="0"/>
              <a:t>%</a:t>
            </a:r>
          </a:p>
          <a:p>
            <a:r>
              <a:rPr lang="en-US" sz="1400" dirty="0" smtClean="0"/>
              <a:t>Clustering     =325+271=596/1000 = </a:t>
            </a:r>
            <a:r>
              <a:rPr lang="en-US" sz="1400" b="1" dirty="0" smtClean="0"/>
              <a:t>59.6%</a:t>
            </a:r>
            <a:endParaRPr lang="en-US" sz="1400" b="1" dirty="0"/>
          </a:p>
          <a:p>
            <a:r>
              <a:rPr lang="en-US" sz="1400" dirty="0" smtClean="0"/>
              <a:t>Naïve Bayes  =335+304=639/1000 = </a:t>
            </a:r>
            <a:r>
              <a:rPr lang="en-US" sz="1400" b="1" dirty="0" smtClean="0"/>
              <a:t>63.9%</a:t>
            </a:r>
            <a:endParaRPr lang="en-US" sz="1400" b="1" dirty="0"/>
          </a:p>
          <a:p>
            <a:endParaRPr lang="en-US" sz="1400" dirty="0" smtClean="0"/>
          </a:p>
          <a:p>
            <a:r>
              <a:rPr lang="en-US" sz="2200" b="1" dirty="0" smtClean="0"/>
              <a:t>Winner = Decision Tree !!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For this Test set of data (1000)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Trained by this Build/Train set (17,434)</a:t>
            </a:r>
            <a:endParaRPr lang="en-US" sz="1400" dirty="0"/>
          </a:p>
        </p:txBody>
      </p:sp>
      <p:sp>
        <p:nvSpPr>
          <p:cNvPr id="4096" name="Rectangle 4095"/>
          <p:cNvSpPr/>
          <p:nvPr/>
        </p:nvSpPr>
        <p:spPr>
          <a:xfrm>
            <a:off x="971600" y="2141836"/>
            <a:ext cx="1080120" cy="18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71600" y="3245694"/>
            <a:ext cx="864096" cy="18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71600" y="4221088"/>
            <a:ext cx="93610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(Using MS-SSDT-client)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533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organizations could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this technology:</a:t>
            </a:r>
            <a:endParaRPr lang="en-US" sz="2400" b="1" u="sng" dirty="0" smtClean="0"/>
          </a:p>
          <a:p>
            <a:r>
              <a:rPr lang="en-US" sz="3200" b="1" u="sng" dirty="0" smtClean="0"/>
              <a:t>Analytics</a:t>
            </a:r>
            <a:r>
              <a:rPr lang="en-US" sz="3200" dirty="0" smtClean="0"/>
              <a:t> can help improve all your </a:t>
            </a:r>
            <a:r>
              <a:rPr lang="en-US" sz="3200" b="1" dirty="0" smtClean="0"/>
              <a:t>Processes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5565" y="1062309"/>
            <a:ext cx="3558923" cy="3232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566130" y="2435920"/>
            <a:ext cx="518038" cy="632532"/>
            <a:chOff x="864729" y="116632"/>
            <a:chExt cx="754944" cy="648072"/>
          </a:xfrm>
          <a:pattFill prst="pct25">
            <a:fgClr>
              <a:srgbClr val="99FF66"/>
            </a:fgClr>
            <a:bgClr>
              <a:schemeClr val="bg1"/>
            </a:bgClr>
          </a:pattFill>
        </p:grpSpPr>
        <p:sp>
          <p:nvSpPr>
            <p:cNvPr id="69" name="Rounded Rectangle 68"/>
            <p:cNvSpPr/>
            <p:nvPr/>
          </p:nvSpPr>
          <p:spPr>
            <a:xfrm>
              <a:off x="864729" y="116632"/>
              <a:ext cx="754944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25585" y="188640"/>
              <a:ext cx="631880" cy="551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2000" dirty="0" smtClean="0"/>
                <a:t>A</a:t>
              </a:r>
              <a:endParaRPr lang="en-CA" sz="1100" dirty="0" smtClean="0"/>
            </a:p>
            <a:p>
              <a:r>
                <a:rPr lang="en-CA" sz="900" dirty="0" smtClean="0"/>
                <a:t>built</a:t>
              </a:r>
              <a:endParaRPr lang="en-CA" sz="10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51750" y="1209793"/>
            <a:ext cx="868763" cy="1331033"/>
            <a:chOff x="921908" y="116632"/>
            <a:chExt cx="765654" cy="648072"/>
          </a:xfrm>
          <a:pattFill prst="pct25">
            <a:fgClr>
              <a:srgbClr val="99FF66"/>
            </a:fgClr>
            <a:bgClr>
              <a:schemeClr val="bg1"/>
            </a:bgClr>
          </a:pattFill>
        </p:grpSpPr>
        <p:sp>
          <p:nvSpPr>
            <p:cNvPr id="67" name="Rounded Rectangle 66"/>
            <p:cNvSpPr/>
            <p:nvPr/>
          </p:nvSpPr>
          <p:spPr>
            <a:xfrm>
              <a:off x="921908" y="116632"/>
              <a:ext cx="765654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71493" y="201790"/>
              <a:ext cx="680640" cy="4945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200" b="1" dirty="0" smtClean="0"/>
                <a:t>     </a:t>
              </a:r>
              <a:r>
                <a:rPr lang="en-CA" sz="2400" dirty="0" smtClean="0"/>
                <a:t>E’</a:t>
              </a:r>
              <a:endParaRPr lang="en-CA" sz="200" dirty="0"/>
            </a:p>
            <a:p>
              <a:r>
                <a:rPr lang="en-CA" sz="1400" b="1" dirty="0" smtClean="0"/>
                <a:t>Bought</a:t>
              </a:r>
            </a:p>
            <a:p>
              <a:r>
                <a:rPr lang="en-CA" sz="1100" dirty="0" smtClean="0"/>
                <a:t>Software</a:t>
              </a:r>
            </a:p>
            <a:p>
              <a:r>
                <a:rPr lang="en-CA" sz="1100" dirty="0" smtClean="0"/>
                <a:t>Package</a:t>
              </a:r>
              <a:endParaRPr lang="en-CA" sz="11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40770" y="1367822"/>
            <a:ext cx="444703" cy="632533"/>
            <a:chOff x="971600" y="116632"/>
            <a:chExt cx="648072" cy="648072"/>
          </a:xfrm>
          <a:pattFill prst="lgGrid">
            <a:fgClr>
              <a:srgbClr val="FF9BDE"/>
            </a:fgClr>
            <a:bgClr>
              <a:schemeClr val="bg1"/>
            </a:bgClr>
          </a:pattFill>
        </p:grpSpPr>
        <p:sp>
          <p:nvSpPr>
            <p:cNvPr id="65" name="Rounded Rectangle 64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43608" y="188640"/>
              <a:ext cx="48735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A" sz="2000" dirty="0"/>
                <a:t>B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79309" y="1139497"/>
            <a:ext cx="444703" cy="632533"/>
            <a:chOff x="971600" y="116632"/>
            <a:chExt cx="648072" cy="648072"/>
          </a:xfrm>
          <a:pattFill prst="ltUpDiag">
            <a:fgClr>
              <a:srgbClr val="FF5050"/>
            </a:fgClr>
            <a:bgClr>
              <a:schemeClr val="bg1"/>
            </a:bgClr>
          </a:pattFill>
        </p:grpSpPr>
        <p:sp>
          <p:nvSpPr>
            <p:cNvPr id="63" name="Rounded Rectangle 62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3608" y="188640"/>
              <a:ext cx="542218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A" sz="2000" dirty="0"/>
                <a:t>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55342" y="2681905"/>
            <a:ext cx="444704" cy="632533"/>
            <a:chOff x="971600" y="116632"/>
            <a:chExt cx="648072" cy="648072"/>
          </a:xfrm>
          <a:pattFill prst="ltUpDiag">
            <a:fgClr>
              <a:srgbClr val="FF5050"/>
            </a:fgClr>
            <a:bgClr>
              <a:schemeClr val="bg1"/>
            </a:bgClr>
          </a:pattFill>
        </p:grpSpPr>
        <p:sp>
          <p:nvSpPr>
            <p:cNvPr id="61" name="Rounded Rectangle 60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14863" y="188640"/>
              <a:ext cx="54678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A" sz="2000" dirty="0"/>
                <a:t>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33678" y="2540827"/>
            <a:ext cx="444703" cy="632533"/>
            <a:chOff x="971600" y="116632"/>
            <a:chExt cx="648072" cy="648072"/>
          </a:xfrm>
          <a:pattFill prst="lgGrid">
            <a:fgClr>
              <a:srgbClr val="FF9BDE"/>
            </a:fgClr>
            <a:bgClr>
              <a:schemeClr val="bg1"/>
            </a:bgClr>
          </a:pattFill>
        </p:grpSpPr>
        <p:sp>
          <p:nvSpPr>
            <p:cNvPr id="57" name="Rounded Rectangle 56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43607" y="188640"/>
              <a:ext cx="483824" cy="4099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43090" y="2927890"/>
            <a:ext cx="1029243" cy="1111648"/>
            <a:chOff x="971600" y="116632"/>
            <a:chExt cx="648072" cy="648072"/>
          </a:xfrm>
          <a:pattFill prst="pct25">
            <a:fgClr>
              <a:srgbClr val="99FF66"/>
            </a:fgClr>
            <a:bgClr>
              <a:schemeClr val="bg1"/>
            </a:bgClr>
          </a:pattFill>
        </p:grpSpPr>
        <p:sp>
          <p:nvSpPr>
            <p:cNvPr id="55" name="Rounded Rectangle 54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43608" y="134549"/>
              <a:ext cx="484688" cy="6100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A" sz="2000" dirty="0" smtClean="0"/>
                <a:t>   I’</a:t>
              </a:r>
            </a:p>
            <a:p>
              <a:r>
                <a:rPr lang="en-CA" sz="1400" b="1" dirty="0" smtClean="0"/>
                <a:t>Rented</a:t>
              </a:r>
            </a:p>
            <a:p>
              <a:r>
                <a:rPr lang="en-CA" sz="1400" dirty="0" smtClean="0"/>
                <a:t>Web-</a:t>
              </a:r>
            </a:p>
            <a:p>
              <a:r>
                <a:rPr lang="en-CA" sz="1400" dirty="0" smtClean="0"/>
                <a:t>Service</a:t>
              </a:r>
              <a:endParaRPr lang="en-CA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70382" y="1474483"/>
            <a:ext cx="508000" cy="632531"/>
            <a:chOff x="971600" y="116632"/>
            <a:chExt cx="740316" cy="648072"/>
          </a:xfrm>
          <a:pattFill prst="pct25">
            <a:fgClr>
              <a:srgbClr val="99FF66"/>
            </a:fgClr>
            <a:bgClr>
              <a:schemeClr val="bg1"/>
            </a:bgClr>
          </a:pattFill>
        </p:grpSpPr>
        <p:sp>
          <p:nvSpPr>
            <p:cNvPr id="53" name="Rounded Rectangle 52"/>
            <p:cNvSpPr/>
            <p:nvPr/>
          </p:nvSpPr>
          <p:spPr>
            <a:xfrm>
              <a:off x="971600" y="116632"/>
              <a:ext cx="740316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7144" y="127186"/>
              <a:ext cx="622529" cy="551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2000" dirty="0" smtClean="0"/>
                <a:t>L</a:t>
              </a:r>
            </a:p>
            <a:p>
              <a:r>
                <a:rPr lang="en-CA" sz="900" dirty="0" smtClean="0"/>
                <a:t>built</a:t>
              </a:r>
              <a:endParaRPr lang="en-CA" sz="1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37088" y="3504244"/>
            <a:ext cx="444703" cy="632533"/>
            <a:chOff x="971600" y="116632"/>
            <a:chExt cx="648072" cy="648072"/>
          </a:xfrm>
          <a:pattFill prst="ltUpDiag">
            <a:fgClr>
              <a:srgbClr val="FF5050"/>
            </a:fgClr>
            <a:bgClr>
              <a:schemeClr val="bg1"/>
            </a:bgClr>
          </a:pattFill>
        </p:grpSpPr>
        <p:sp>
          <p:nvSpPr>
            <p:cNvPr id="51" name="Rounded Rectangle 50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3608" y="188640"/>
              <a:ext cx="52164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A" sz="2000" dirty="0"/>
                <a:t>C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25682" y="2189935"/>
            <a:ext cx="444704" cy="632532"/>
            <a:chOff x="971600" y="116632"/>
            <a:chExt cx="648072" cy="648072"/>
          </a:xfrm>
          <a:pattFill prst="pct25">
            <a:fgClr>
              <a:srgbClr val="99FF66"/>
            </a:fgClr>
            <a:bgClr>
              <a:schemeClr val="bg1"/>
            </a:bgClr>
          </a:pattFill>
        </p:grpSpPr>
        <p:sp>
          <p:nvSpPr>
            <p:cNvPr id="49" name="Rounded Rectangle 48"/>
            <p:cNvSpPr/>
            <p:nvPr/>
          </p:nvSpPr>
          <p:spPr>
            <a:xfrm>
              <a:off x="971600" y="116632"/>
              <a:ext cx="648072" cy="6480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92979" y="188640"/>
              <a:ext cx="626686" cy="551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2000" dirty="0" smtClean="0"/>
                <a:t>K</a:t>
              </a:r>
            </a:p>
            <a:p>
              <a:r>
                <a:rPr lang="en-CA" sz="900" dirty="0" smtClean="0"/>
                <a:t>built</a:t>
              </a:r>
              <a:endParaRPr lang="en-CA" sz="900" dirty="0"/>
            </a:p>
          </p:txBody>
        </p:sp>
      </p:grpSp>
      <p:grpSp>
        <p:nvGrpSpPr>
          <p:cNvPr id="4100" name="Group 4099"/>
          <p:cNvGrpSpPr/>
          <p:nvPr/>
        </p:nvGrpSpPr>
        <p:grpSpPr>
          <a:xfrm>
            <a:off x="7994657" y="3407004"/>
            <a:ext cx="444703" cy="632533"/>
            <a:chOff x="8066665" y="4340949"/>
            <a:chExt cx="444703" cy="632533"/>
          </a:xfrm>
          <a:pattFill prst="ltUpDiag">
            <a:fgClr>
              <a:srgbClr val="FF5050"/>
            </a:fgClr>
            <a:bgClr>
              <a:schemeClr val="bg1"/>
            </a:bgClr>
          </a:pattFill>
        </p:grpSpPr>
        <p:sp>
          <p:nvSpPr>
            <p:cNvPr id="43" name="Rounded Rectangle 42"/>
            <p:cNvSpPr/>
            <p:nvPr/>
          </p:nvSpPr>
          <p:spPr>
            <a:xfrm>
              <a:off x="8066665" y="4340949"/>
              <a:ext cx="444703" cy="63253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00392" y="4411230"/>
              <a:ext cx="36435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M</a:t>
              </a:r>
            </a:p>
          </p:txBody>
        </p:sp>
      </p:grpSp>
      <p:cxnSp>
        <p:nvCxnSpPr>
          <p:cNvPr id="24" name="Straight Arrow Connector 23"/>
          <p:cNvCxnSpPr>
            <a:stCxn id="69" idx="0"/>
            <a:endCxn id="65" idx="2"/>
          </p:cNvCxnSpPr>
          <p:nvPr/>
        </p:nvCxnSpPr>
        <p:spPr>
          <a:xfrm flipV="1">
            <a:off x="5825149" y="2000355"/>
            <a:ext cx="337973" cy="4355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5" idx="3"/>
            <a:endCxn id="67" idx="1"/>
          </p:cNvCxnSpPr>
          <p:nvPr/>
        </p:nvCxnSpPr>
        <p:spPr>
          <a:xfrm>
            <a:off x="6385473" y="1684089"/>
            <a:ext cx="166277" cy="1912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7" idx="3"/>
            <a:endCxn id="63" idx="1"/>
          </p:cNvCxnSpPr>
          <p:nvPr/>
        </p:nvCxnSpPr>
        <p:spPr>
          <a:xfrm flipV="1">
            <a:off x="7420513" y="1455764"/>
            <a:ext cx="158796" cy="4195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1" idx="0"/>
            <a:endCxn id="61" idx="2"/>
          </p:cNvCxnSpPr>
          <p:nvPr/>
        </p:nvCxnSpPr>
        <p:spPr>
          <a:xfrm flipV="1">
            <a:off x="6259440" y="3314438"/>
            <a:ext cx="218254" cy="1898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" idx="3"/>
            <a:endCxn id="67" idx="2"/>
          </p:cNvCxnSpPr>
          <p:nvPr/>
        </p:nvCxnSpPr>
        <p:spPr>
          <a:xfrm flipV="1">
            <a:off x="6700044" y="2540826"/>
            <a:ext cx="286088" cy="4573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9" idx="2"/>
          </p:cNvCxnSpPr>
          <p:nvPr/>
        </p:nvCxnSpPr>
        <p:spPr>
          <a:xfrm>
            <a:off x="5825149" y="3068452"/>
            <a:ext cx="211939" cy="80894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1" idx="3"/>
            <a:endCxn id="55" idx="1"/>
          </p:cNvCxnSpPr>
          <p:nvPr/>
        </p:nvCxnSpPr>
        <p:spPr>
          <a:xfrm flipV="1">
            <a:off x="6481791" y="3483714"/>
            <a:ext cx="361298" cy="3367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7" idx="3"/>
            <a:endCxn id="53" idx="1"/>
          </p:cNvCxnSpPr>
          <p:nvPr/>
        </p:nvCxnSpPr>
        <p:spPr>
          <a:xfrm flipV="1">
            <a:off x="7420513" y="1790749"/>
            <a:ext cx="749869" cy="8456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3" idx="3"/>
            <a:endCxn id="53" idx="1"/>
          </p:cNvCxnSpPr>
          <p:nvPr/>
        </p:nvCxnSpPr>
        <p:spPr>
          <a:xfrm>
            <a:off x="8024012" y="1455764"/>
            <a:ext cx="146370" cy="3349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5" idx="0"/>
            <a:endCxn id="49" idx="1"/>
          </p:cNvCxnSpPr>
          <p:nvPr/>
        </p:nvCxnSpPr>
        <p:spPr>
          <a:xfrm flipV="1">
            <a:off x="7357710" y="2506202"/>
            <a:ext cx="367970" cy="4216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5" idx="3"/>
            <a:endCxn id="57" idx="1"/>
          </p:cNvCxnSpPr>
          <p:nvPr/>
        </p:nvCxnSpPr>
        <p:spPr>
          <a:xfrm flipV="1">
            <a:off x="7872331" y="2857094"/>
            <a:ext cx="361347" cy="6266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9" idx="3"/>
            <a:endCxn id="53" idx="2"/>
          </p:cNvCxnSpPr>
          <p:nvPr/>
        </p:nvCxnSpPr>
        <p:spPr>
          <a:xfrm flipV="1">
            <a:off x="8170385" y="2107014"/>
            <a:ext cx="253997" cy="3991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7" idx="3"/>
          </p:cNvCxnSpPr>
          <p:nvPr/>
        </p:nvCxnSpPr>
        <p:spPr>
          <a:xfrm flipV="1">
            <a:off x="8678382" y="2189935"/>
            <a:ext cx="162119" cy="66715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3" idx="0"/>
            <a:endCxn id="57" idx="2"/>
          </p:cNvCxnSpPr>
          <p:nvPr/>
        </p:nvCxnSpPr>
        <p:spPr>
          <a:xfrm flipV="1">
            <a:off x="8217008" y="3173359"/>
            <a:ext cx="239022" cy="2336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3"/>
          </p:cNvCxnSpPr>
          <p:nvPr/>
        </p:nvCxnSpPr>
        <p:spPr>
          <a:xfrm>
            <a:off x="8678382" y="1790749"/>
            <a:ext cx="162119" cy="4555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3"/>
            <a:endCxn id="67" idx="1"/>
          </p:cNvCxnSpPr>
          <p:nvPr/>
        </p:nvCxnSpPr>
        <p:spPr>
          <a:xfrm flipV="1">
            <a:off x="6084168" y="1875310"/>
            <a:ext cx="467582" cy="876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5" idx="3"/>
            <a:endCxn id="43" idx="1"/>
          </p:cNvCxnSpPr>
          <p:nvPr/>
        </p:nvCxnSpPr>
        <p:spPr>
          <a:xfrm>
            <a:off x="7872331" y="3483714"/>
            <a:ext cx="122326" cy="2395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1" idx="3"/>
            <a:endCxn id="55" idx="1"/>
          </p:cNvCxnSpPr>
          <p:nvPr/>
        </p:nvCxnSpPr>
        <p:spPr>
          <a:xfrm>
            <a:off x="6700046" y="2998172"/>
            <a:ext cx="143044" cy="4855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889" y="1214170"/>
            <a:ext cx="533311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From </a:t>
            </a:r>
            <a:r>
              <a:rPr lang="en-US" sz="2800" b="1" dirty="0" smtClean="0"/>
              <a:t>Analytics</a:t>
            </a:r>
            <a:r>
              <a:rPr lang="en-US" sz="2800" dirty="0" smtClean="0"/>
              <a:t>: </a:t>
            </a:r>
          </a:p>
          <a:p>
            <a:r>
              <a:rPr lang="en-US" sz="2400" dirty="0" smtClean="0"/>
              <a:t>use </a:t>
            </a:r>
            <a:r>
              <a:rPr lang="en-US" sz="2400" b="1" dirty="0" smtClean="0"/>
              <a:t>Findings</a:t>
            </a:r>
            <a:r>
              <a:rPr lang="en-US" sz="2400" dirty="0"/>
              <a:t>/</a:t>
            </a:r>
            <a:r>
              <a:rPr lang="en-US" sz="2400" b="1" dirty="0" smtClean="0"/>
              <a:t>Predictions</a:t>
            </a:r>
            <a:r>
              <a:rPr lang="en-US" sz="2400" dirty="0" smtClean="0"/>
              <a:t> to better:</a:t>
            </a:r>
          </a:p>
          <a:p>
            <a:r>
              <a:rPr lang="en-US" sz="2000" dirty="0" smtClean="0"/>
              <a:t>-</a:t>
            </a:r>
            <a:r>
              <a:rPr lang="en-US" sz="2000" b="1" dirty="0" smtClean="0"/>
              <a:t>Categorize</a:t>
            </a:r>
            <a:r>
              <a:rPr lang="en-US" sz="2000" dirty="0" smtClean="0"/>
              <a:t> input-cases</a:t>
            </a:r>
          </a:p>
          <a:p>
            <a:r>
              <a:rPr lang="en-US" sz="2000" dirty="0" smtClean="0"/>
              <a:t>-Assess the </a:t>
            </a:r>
            <a:r>
              <a:rPr lang="en-US" sz="2000" b="1" dirty="0" smtClean="0"/>
              <a:t>Status</a:t>
            </a:r>
            <a:r>
              <a:rPr lang="en-US" sz="2000" dirty="0"/>
              <a:t> </a:t>
            </a:r>
            <a:r>
              <a:rPr lang="en-US" sz="2000" dirty="0" smtClean="0"/>
              <a:t>of an input-case</a:t>
            </a:r>
          </a:p>
          <a:p>
            <a:r>
              <a:rPr lang="en-US" sz="2000" dirty="0" smtClean="0"/>
              <a:t>-Improve </a:t>
            </a:r>
            <a:r>
              <a:rPr lang="en-US" sz="2000" b="1" dirty="0"/>
              <a:t>A</a:t>
            </a:r>
            <a:r>
              <a:rPr lang="en-US" sz="2000" b="1" dirty="0" smtClean="0"/>
              <a:t>lgorithms</a:t>
            </a:r>
            <a:r>
              <a:rPr lang="en-US" sz="2000" dirty="0" smtClean="0"/>
              <a:t> in computer programs</a:t>
            </a:r>
          </a:p>
          <a:p>
            <a:r>
              <a:rPr lang="en-US" sz="2000" dirty="0" smtClean="0"/>
              <a:t>-Support/replace </a:t>
            </a:r>
            <a:r>
              <a:rPr lang="en-US" sz="2000" b="1" dirty="0" smtClean="0"/>
              <a:t>human judgement/actions</a:t>
            </a:r>
          </a:p>
          <a:p>
            <a:r>
              <a:rPr lang="en-US" sz="2000" b="1" dirty="0" smtClean="0"/>
              <a:t>		- </a:t>
            </a:r>
            <a:r>
              <a:rPr lang="en-US" sz="2000" b="1" dirty="0" err="1" smtClean="0"/>
              <a:t>ie</a:t>
            </a:r>
            <a:r>
              <a:rPr lang="en-US" sz="2000" b="1" dirty="0" smtClean="0"/>
              <a:t>. </a:t>
            </a:r>
          </a:p>
          <a:p>
            <a:endParaRPr lang="en-US" sz="2000" b="1" dirty="0" smtClean="0"/>
          </a:p>
          <a:p>
            <a:r>
              <a:rPr lang="en-US" sz="2000" dirty="0" smtClean="0"/>
              <a:t>-Move towards a more </a:t>
            </a:r>
            <a:r>
              <a:rPr lang="en-US" sz="2000" b="1" dirty="0" smtClean="0"/>
              <a:t>digital enterprise</a:t>
            </a:r>
            <a:endParaRPr lang="en-US" sz="2000" b="1" dirty="0"/>
          </a:p>
          <a:p>
            <a:endParaRPr lang="en-CA" sz="1400" dirty="0"/>
          </a:p>
        </p:txBody>
      </p:sp>
      <p:sp>
        <p:nvSpPr>
          <p:cNvPr id="82" name="Rounded Rectangle 81"/>
          <p:cNvSpPr/>
          <p:nvPr/>
        </p:nvSpPr>
        <p:spPr>
          <a:xfrm>
            <a:off x="6862437" y="4380643"/>
            <a:ext cx="444703" cy="632533"/>
          </a:xfrm>
          <a:prstGeom prst="roundRect">
            <a:avLst/>
          </a:prstGeom>
          <a:pattFill prst="lgGrid">
            <a:fgClr>
              <a:srgbClr val="FF9BDE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87" name="Rounded Rectangle 86"/>
          <p:cNvSpPr/>
          <p:nvPr/>
        </p:nvSpPr>
        <p:spPr>
          <a:xfrm>
            <a:off x="8014565" y="4380643"/>
            <a:ext cx="444703" cy="632533"/>
          </a:xfrm>
          <a:prstGeom prst="roundRect">
            <a:avLst/>
          </a:prstGeom>
          <a:pattFill prst="ltUpDiag">
            <a:fgClr>
              <a:srgbClr val="FF3B3B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88" name="Rounded Rectangle 87"/>
          <p:cNvSpPr/>
          <p:nvPr/>
        </p:nvSpPr>
        <p:spPr>
          <a:xfrm>
            <a:off x="5508104" y="4380643"/>
            <a:ext cx="444703" cy="632533"/>
          </a:xfrm>
          <a:prstGeom prst="roundRect">
            <a:avLst/>
          </a:prstGeom>
          <a:pattFill prst="pct25">
            <a:fgClr>
              <a:srgbClr val="99FF66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89" name="TextBox 88"/>
          <p:cNvSpPr txBox="1"/>
          <p:nvPr/>
        </p:nvSpPr>
        <p:spPr>
          <a:xfrm>
            <a:off x="7215468" y="450912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=Human </a:t>
            </a:r>
          </a:p>
          <a:p>
            <a:r>
              <a:rPr lang="en-CA" sz="1000" dirty="0" smtClean="0"/>
              <a:t>  Procedure</a:t>
            </a:r>
            <a:endParaRPr lang="en-CA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8367596" y="450912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=Human </a:t>
            </a:r>
          </a:p>
          <a:p>
            <a:r>
              <a:rPr lang="en-CA" sz="1000" dirty="0" smtClean="0"/>
              <a:t>  Decision</a:t>
            </a:r>
            <a:endParaRPr lang="en-CA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5861135" y="4473897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=Computerized </a:t>
            </a:r>
          </a:p>
          <a:p>
            <a:r>
              <a:rPr lang="en-CA" sz="1000" dirty="0" smtClean="0"/>
              <a:t>  Procedure</a:t>
            </a:r>
            <a:endParaRPr lang="en-CA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11760" y="3284984"/>
            <a:ext cx="444703" cy="632533"/>
          </a:xfrm>
          <a:prstGeom prst="roundRect">
            <a:avLst/>
          </a:prstGeom>
          <a:pattFill prst="lgGrid">
            <a:fgClr>
              <a:srgbClr val="FF9BDE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4" name="TextBox 73"/>
          <p:cNvSpPr txBox="1"/>
          <p:nvPr/>
        </p:nvSpPr>
        <p:spPr>
          <a:xfrm>
            <a:off x="2845410" y="337447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=Human </a:t>
            </a:r>
          </a:p>
          <a:p>
            <a:r>
              <a:rPr lang="en-CA" sz="1000" dirty="0" smtClean="0"/>
              <a:t>  Procedure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440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20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9289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dirty="0"/>
              <a:t>independent "Test" dataset to </a:t>
            </a:r>
            <a:r>
              <a:rPr lang="en-US" sz="2000" b="1" dirty="0" smtClean="0"/>
              <a:t>Test </a:t>
            </a:r>
            <a:r>
              <a:rPr lang="en-US" sz="2000" b="1" dirty="0"/>
              <a:t>(and score) </a:t>
            </a:r>
            <a:r>
              <a:rPr lang="en-US" sz="2000" b="1" dirty="0" smtClean="0"/>
              <a:t>ALL models</a:t>
            </a:r>
          </a:p>
          <a:p>
            <a:r>
              <a:rPr lang="en-US" b="1" dirty="0" smtClean="0"/>
              <a:t>Mining “Lift”:</a:t>
            </a:r>
            <a:r>
              <a:rPr lang="en-US" dirty="0" smtClean="0"/>
              <a:t> Investigate each model’s </a:t>
            </a:r>
            <a:r>
              <a:rPr lang="en-US" b="1" dirty="0" smtClean="0"/>
              <a:t>“Lift”</a:t>
            </a:r>
            <a:r>
              <a:rPr lang="en-US" sz="1100" dirty="0" smtClean="0"/>
              <a:t> </a:t>
            </a:r>
            <a:r>
              <a:rPr lang="en-US" sz="1200" dirty="0" smtClean="0"/>
              <a:t>(How “easily” can I find the “True </a:t>
            </a:r>
            <a:r>
              <a:rPr lang="en-US" sz="1200" dirty="0" err="1" smtClean="0"/>
              <a:t>Pos</a:t>
            </a:r>
            <a:r>
              <a:rPr lang="en-US" sz="1200" dirty="0" smtClean="0"/>
              <a:t>” within the “True”)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67744" y="2013372"/>
            <a:ext cx="3421510" cy="623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51920" y="2241570"/>
            <a:ext cx="1851518" cy="39856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267744" y="2877468"/>
            <a:ext cx="3473193" cy="1914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51920" y="2821316"/>
            <a:ext cx="1875850" cy="437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4" y="5148481"/>
            <a:ext cx="9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Decision-Tree model predicted </a:t>
            </a:r>
            <a:r>
              <a:rPr lang="en-US" sz="1200" b="1" dirty="0" smtClean="0"/>
              <a:t>Bike-Buyer=1</a:t>
            </a:r>
            <a:r>
              <a:rPr lang="en-US" sz="1200" dirty="0" smtClean="0"/>
              <a:t> at total of 524 times</a:t>
            </a:r>
            <a:r>
              <a:rPr lang="en-US" sz="1100" dirty="0" smtClean="0"/>
              <a:t>   </a:t>
            </a:r>
            <a:r>
              <a:rPr lang="en-US" sz="1200" dirty="0" smtClean="0"/>
              <a:t>(=382+142) in the Test set (1000)</a:t>
            </a:r>
            <a:endParaRPr lang="en-US" sz="14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-In these 524 “Positive” predictions, there were 142 False </a:t>
            </a:r>
            <a:r>
              <a:rPr lang="en-US" sz="1200" dirty="0" err="1" smtClean="0"/>
              <a:t>Pos</a:t>
            </a:r>
            <a:r>
              <a:rPr lang="en-US" sz="1200" dirty="0" smtClean="0"/>
              <a:t> (where actual data was </a:t>
            </a:r>
            <a:r>
              <a:rPr lang="en-US" sz="1200" dirty="0" err="1" smtClean="0"/>
              <a:t>BikeBuyer</a:t>
            </a:r>
            <a:r>
              <a:rPr lang="en-US" sz="1200" dirty="0" smtClean="0"/>
              <a:t>=0)</a:t>
            </a:r>
          </a:p>
          <a:p>
            <a:r>
              <a:rPr lang="en-US" sz="1200" dirty="0" smtClean="0"/>
              <a:t>Assume that we </a:t>
            </a:r>
            <a:r>
              <a:rPr lang="en-US" sz="1200" b="1" dirty="0" smtClean="0"/>
              <a:t>sort </a:t>
            </a:r>
            <a:r>
              <a:rPr lang="en-US" sz="1200" b="1" dirty="0"/>
              <a:t>the predictions by the Probability</a:t>
            </a:r>
            <a:r>
              <a:rPr lang="en-US" sz="1200" dirty="0"/>
              <a:t> (confidence) that </a:t>
            </a:r>
            <a:r>
              <a:rPr lang="en-US" sz="1200" dirty="0" smtClean="0"/>
              <a:t>Bike-Buyer=1 in descending order.</a:t>
            </a:r>
            <a:endParaRPr lang="en-US" sz="1200" dirty="0"/>
          </a:p>
          <a:p>
            <a:r>
              <a:rPr lang="en-US" sz="1100" dirty="0" smtClean="0"/>
              <a:t>Graph above shows: </a:t>
            </a:r>
            <a:r>
              <a:rPr lang="en-US" sz="1200" dirty="0" smtClean="0"/>
              <a:t>if I consider the “Top </a:t>
            </a:r>
            <a:r>
              <a:rPr lang="en-US" sz="1200" b="1" dirty="0" smtClean="0"/>
              <a:t>40%</a:t>
            </a:r>
            <a:r>
              <a:rPr lang="en-US" sz="1200" dirty="0" smtClean="0"/>
              <a:t>” of these 524 positive predictions, I get </a:t>
            </a:r>
            <a:r>
              <a:rPr lang="en-US" sz="1200" b="1" dirty="0" smtClean="0"/>
              <a:t>62%</a:t>
            </a:r>
            <a:r>
              <a:rPr lang="en-US" sz="1200" dirty="0" smtClean="0"/>
              <a:t> of the 382 true-pos.  </a:t>
            </a:r>
          </a:p>
          <a:p>
            <a:r>
              <a:rPr lang="en-US" sz="1200" dirty="0" smtClean="0"/>
              <a:t>          -In other words: if I had sent catalogues to Top 40% of predictions, I would have reached 62% of Bike-Buyers!! </a:t>
            </a:r>
          </a:p>
          <a:p>
            <a:r>
              <a:rPr lang="en-US" sz="1200" dirty="0" smtClean="0"/>
              <a:t>          -Also: </a:t>
            </a:r>
            <a:r>
              <a:rPr lang="en-US" sz="1200" dirty="0"/>
              <a:t>if I had sent catalogues to Top </a:t>
            </a:r>
            <a:r>
              <a:rPr lang="en-US" sz="1200" b="1" dirty="0" smtClean="0"/>
              <a:t>70%</a:t>
            </a:r>
            <a:r>
              <a:rPr lang="en-US" sz="1200" dirty="0" smtClean="0"/>
              <a:t> </a:t>
            </a:r>
            <a:r>
              <a:rPr lang="en-US" sz="1200" dirty="0"/>
              <a:t>of predictions, I would have reached </a:t>
            </a:r>
            <a:r>
              <a:rPr lang="en-US" sz="1200" b="1" dirty="0" smtClean="0"/>
              <a:t>90%</a:t>
            </a:r>
            <a:r>
              <a:rPr lang="en-US" sz="1200" dirty="0" smtClean="0"/>
              <a:t> </a:t>
            </a:r>
            <a:r>
              <a:rPr lang="en-US" sz="1200" dirty="0"/>
              <a:t>of Bike-Buyers!! </a:t>
            </a:r>
            <a:endParaRPr lang="en-US" sz="1200" dirty="0" smtClean="0"/>
          </a:p>
          <a:p>
            <a:r>
              <a:rPr lang="en-US" sz="1200" dirty="0" smtClean="0"/>
              <a:t>The </a:t>
            </a:r>
            <a:r>
              <a:rPr lang="en-US" sz="1200" b="1" dirty="0" smtClean="0"/>
              <a:t>Decision-Tree </a:t>
            </a:r>
            <a:r>
              <a:rPr lang="en-US" sz="1200" dirty="0" smtClean="0"/>
              <a:t>“Lift Curve” (</a:t>
            </a:r>
            <a:r>
              <a:rPr lang="en-US" sz="1200" b="1" dirty="0" smtClean="0"/>
              <a:t>Green</a:t>
            </a:r>
            <a:r>
              <a:rPr lang="en-US" sz="1200" dirty="0" smtClean="0"/>
              <a:t>) is higher (superior) to the Lift Curves for </a:t>
            </a:r>
            <a:r>
              <a:rPr lang="en-US" sz="1200" b="1" dirty="0" smtClean="0"/>
              <a:t>Clustering (Purple) </a:t>
            </a:r>
            <a:r>
              <a:rPr lang="en-US" sz="1200" dirty="0" smtClean="0"/>
              <a:t>and </a:t>
            </a:r>
            <a:r>
              <a:rPr lang="en-US" sz="1200" b="1" dirty="0" smtClean="0"/>
              <a:t>Naïve Bayes (Yellow).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24744"/>
            <a:ext cx="8496944" cy="403244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3995938" y="3068962"/>
            <a:ext cx="1961023" cy="27066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56176" y="2420888"/>
            <a:ext cx="7211" cy="37444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(Using MS-SSDT-client)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21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928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Do extra steps to create last “score” column with “yes/no” instead of 1/0.</a:t>
            </a:r>
          </a:p>
          <a:p>
            <a:r>
              <a:rPr lang="en-US" sz="2000" dirty="0" smtClean="0"/>
              <a:t>Open WEKA: Under </a:t>
            </a:r>
            <a:r>
              <a:rPr lang="en-US" sz="2000" b="1" i="1" dirty="0" smtClean="0"/>
              <a:t>Preprocess</a:t>
            </a:r>
            <a:r>
              <a:rPr lang="en-US" sz="2000" dirty="0" smtClean="0"/>
              <a:t>, open file, select and remove “bad” columns</a:t>
            </a:r>
          </a:p>
          <a:p>
            <a:r>
              <a:rPr lang="en-US" sz="2000" dirty="0" smtClean="0"/>
              <a:t>Under </a:t>
            </a:r>
            <a:r>
              <a:rPr lang="en-US" sz="2000" b="1" i="1" dirty="0" smtClean="0"/>
              <a:t>Classify</a:t>
            </a:r>
            <a:r>
              <a:rPr lang="en-US" sz="2000" dirty="0" smtClean="0"/>
              <a:t>, Choose algorithm (</a:t>
            </a:r>
            <a:r>
              <a:rPr lang="en-US" sz="2000" dirty="0" err="1" smtClean="0"/>
              <a:t>eg</a:t>
            </a:r>
            <a:r>
              <a:rPr lang="en-US" sz="2000" dirty="0" smtClean="0"/>
              <a:t>. Trees/J48), choose % split, hit “Start”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 </a:t>
            </a:r>
            <a:r>
              <a:rPr lang="en-US" sz="2400" b="1" dirty="0" smtClean="0">
                <a:solidFill>
                  <a:srgbClr val="FF0000"/>
                </a:solidFill>
              </a:rPr>
              <a:t>Using </a:t>
            </a:r>
            <a:r>
              <a:rPr lang="en-US" sz="2400" b="1" u="sng" dirty="0" smtClean="0">
                <a:solidFill>
                  <a:srgbClr val="FF0000"/>
                </a:solidFill>
              </a:rPr>
              <a:t>WEKA</a:t>
            </a:r>
            <a:r>
              <a:rPr lang="en-US" sz="2400" b="1" dirty="0" smtClean="0">
                <a:solidFill>
                  <a:srgbClr val="FF0000"/>
                </a:solidFill>
              </a:rPr>
              <a:t> (free download Client)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5"/>
            <a:ext cx="8843070" cy="51794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96136" y="3284984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7784" y="5445224"/>
            <a:ext cx="432048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22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9289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Create acct / sign-in at: </a:t>
            </a:r>
            <a:r>
              <a:rPr lang="en-US" sz="2000" dirty="0">
                <a:hlinkClick r:id="rId3"/>
              </a:rPr>
              <a:t>https://studio.azureml.net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/>
              <a:t> </a:t>
            </a:r>
            <a:r>
              <a:rPr lang="en-US" sz="2000" dirty="0" smtClean="0"/>
              <a:t>- search/drag as in picture:</a:t>
            </a:r>
            <a:endParaRPr lang="en-US" sz="2000" dirty="0" smtClean="0"/>
          </a:p>
          <a:p>
            <a:r>
              <a:rPr lang="en-US" sz="2000" dirty="0" smtClean="0"/>
              <a:t>Split </a:t>
            </a:r>
            <a:r>
              <a:rPr lang="en-US" sz="2000" dirty="0" smtClean="0"/>
              <a:t>a “</a:t>
            </a:r>
            <a:r>
              <a:rPr lang="en-US" sz="2000" b="1" dirty="0" smtClean="0"/>
              <a:t>Train</a:t>
            </a:r>
            <a:r>
              <a:rPr lang="en-US" sz="2000" dirty="0" smtClean="0"/>
              <a:t>” &amp; </a:t>
            </a:r>
            <a:r>
              <a:rPr lang="en-US" sz="2000" dirty="0"/>
              <a:t>"</a:t>
            </a:r>
            <a:r>
              <a:rPr lang="en-US" sz="2000" b="1" dirty="0"/>
              <a:t>Test</a:t>
            </a:r>
            <a:r>
              <a:rPr lang="en-US" sz="2000" dirty="0"/>
              <a:t>" dataset to </a:t>
            </a:r>
            <a:r>
              <a:rPr lang="en-US" sz="2000" b="1" dirty="0" smtClean="0"/>
              <a:t>Test (</a:t>
            </a:r>
            <a:r>
              <a:rPr lang="en-US" sz="2000" b="1" dirty="0" err="1" smtClean="0"/>
              <a:t>ie</a:t>
            </a:r>
            <a:r>
              <a:rPr lang="en-US" sz="2000" b="1" dirty="0" smtClean="0"/>
              <a:t> </a:t>
            </a:r>
            <a:r>
              <a:rPr lang="en-US" sz="2000" b="1" dirty="0"/>
              <a:t>S</a:t>
            </a:r>
            <a:r>
              <a:rPr lang="en-US" sz="2000" b="1" dirty="0" smtClean="0"/>
              <a:t>core</a:t>
            </a:r>
            <a:r>
              <a:rPr lang="en-US" sz="2000" b="1" dirty="0"/>
              <a:t>) </a:t>
            </a:r>
            <a:r>
              <a:rPr lang="en-US" sz="2000" b="1" dirty="0" smtClean="0"/>
              <a:t>ALL models</a:t>
            </a:r>
          </a:p>
          <a:p>
            <a:r>
              <a:rPr lang="en-US" b="1" dirty="0" smtClean="0"/>
              <a:t>Accuracy:</a:t>
            </a:r>
            <a:r>
              <a:rPr lang="en-US" dirty="0" smtClean="0"/>
              <a:t> Investigate each model’s </a:t>
            </a:r>
            <a:r>
              <a:rPr lang="en-US" b="1" dirty="0" smtClean="0"/>
              <a:t>“Confusion Matrix”</a:t>
            </a:r>
            <a:r>
              <a:rPr lang="en-US" sz="1400" dirty="0" smtClean="0"/>
              <a:t> </a:t>
            </a:r>
            <a:r>
              <a:rPr lang="en-US" sz="1600" dirty="0" smtClean="0"/>
              <a:t>(matrix total= </a:t>
            </a:r>
            <a:r>
              <a:rPr lang="en-US" b="1" u="sng" dirty="0" smtClean="0"/>
              <a:t>test size = 1000</a:t>
            </a:r>
            <a:r>
              <a:rPr lang="en-US" sz="1600" dirty="0" smtClean="0"/>
              <a:t>)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5496" y="-27384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2.4 Data </a:t>
            </a:r>
            <a:r>
              <a:rPr lang="en-US" sz="2400" dirty="0" smtClean="0"/>
              <a:t>Mining </a:t>
            </a:r>
            <a:r>
              <a:rPr lang="en-US" sz="2400" b="1" dirty="0" smtClean="0"/>
              <a:t>STEPS </a:t>
            </a:r>
            <a:r>
              <a:rPr lang="en-US" sz="2400" b="1" dirty="0" smtClean="0">
                <a:solidFill>
                  <a:srgbClr val="FF0000"/>
                </a:solidFill>
              </a:rPr>
              <a:t>Using </a:t>
            </a:r>
            <a:r>
              <a:rPr lang="en-US" sz="2400" b="1" u="sng" dirty="0" smtClean="0">
                <a:solidFill>
                  <a:srgbClr val="FF0000"/>
                </a:solidFill>
              </a:rPr>
              <a:t>MS-AZURE</a:t>
            </a:r>
            <a:r>
              <a:rPr lang="en-US" sz="2400" b="1" dirty="0" smtClean="0">
                <a:solidFill>
                  <a:srgbClr val="FF0000"/>
                </a:solidFill>
              </a:rPr>
              <a:t> (CLOUD)</a:t>
            </a:r>
            <a:endParaRPr lang="en-US" sz="2800" b="1" u="sng" dirty="0" smtClean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8" y="1412776"/>
            <a:ext cx="8782922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5" y="3789039"/>
            <a:ext cx="3949149" cy="286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89039"/>
            <a:ext cx="4320480" cy="28032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516216" y="4005064"/>
            <a:ext cx="792088" cy="79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23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44624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Prediction</a:t>
            </a:r>
            <a:r>
              <a:rPr lang="en-CA" sz="2800" dirty="0" smtClean="0"/>
              <a:t>: How </a:t>
            </a:r>
            <a:r>
              <a:rPr lang="en-CA" sz="2800" b="1" u="sng" dirty="0" smtClean="0"/>
              <a:t>AI Neural Nets </a:t>
            </a:r>
            <a:r>
              <a:rPr lang="en-CA" sz="2800" b="1" dirty="0" smtClean="0"/>
              <a:t>work:</a:t>
            </a:r>
            <a:r>
              <a:rPr lang="en-CA" sz="2800" dirty="0" smtClean="0"/>
              <a:t> </a:t>
            </a:r>
          </a:p>
          <a:p>
            <a:r>
              <a:rPr lang="en-CA" sz="2800" b="1" dirty="0" smtClean="0"/>
              <a:t>Neural Nets </a:t>
            </a:r>
            <a:r>
              <a:rPr lang="en-CA" sz="2800" b="1" dirty="0"/>
              <a:t>trained using Back </a:t>
            </a:r>
            <a:r>
              <a:rPr lang="en-CA" sz="2800" b="1" dirty="0" smtClean="0"/>
              <a:t>Propagation</a:t>
            </a:r>
            <a:endParaRPr lang="en-CA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238658"/>
            <a:ext cx="5149437" cy="3317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980728"/>
            <a:ext cx="90141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Neural Nets: a innovation in programming</a:t>
            </a:r>
            <a:endParaRPr lang="en-US" b="1" dirty="0" smtClean="0"/>
          </a:p>
          <a:p>
            <a:endParaRPr lang="en-US" sz="800" b="1" dirty="0" smtClean="0"/>
          </a:p>
          <a:p>
            <a:r>
              <a:rPr lang="en-US" b="1" dirty="0" smtClean="0"/>
              <a:t>Traditional programming </a:t>
            </a:r>
            <a:r>
              <a:rPr lang="en-US" dirty="0" smtClean="0"/>
              <a:t>used </a:t>
            </a:r>
            <a:r>
              <a:rPr lang="en-US" b="1" dirty="0" smtClean="0"/>
              <a:t>inputs</a:t>
            </a:r>
            <a:r>
              <a:rPr lang="en-US" dirty="0" smtClean="0"/>
              <a:t> and </a:t>
            </a:r>
            <a:r>
              <a:rPr lang="en-US" b="1" dirty="0" smtClean="0"/>
              <a:t>policy-expectations-for-output</a:t>
            </a:r>
            <a:r>
              <a:rPr lang="en-US" dirty="0" smtClean="0"/>
              <a:t>:</a:t>
            </a:r>
          </a:p>
          <a:p>
            <a:r>
              <a:rPr lang="en-US" sz="1400" dirty="0" smtClean="0"/>
              <a:t>       -Needed clever programmers to “</a:t>
            </a:r>
            <a:r>
              <a:rPr lang="en-US" sz="1400" b="1" dirty="0" smtClean="0"/>
              <a:t>Program</a:t>
            </a:r>
            <a:r>
              <a:rPr lang="en-US" sz="1400" dirty="0" smtClean="0"/>
              <a:t>” processor how to create outputs from inputs</a:t>
            </a:r>
          </a:p>
          <a:p>
            <a:endParaRPr lang="en-US" sz="800" b="1" dirty="0"/>
          </a:p>
          <a:p>
            <a:r>
              <a:rPr lang="en-US" b="1" dirty="0" smtClean="0"/>
              <a:t>Neural Net programming</a:t>
            </a:r>
            <a:r>
              <a:rPr lang="en-US" dirty="0" smtClean="0"/>
              <a:t> uses </a:t>
            </a:r>
            <a:r>
              <a:rPr lang="en-US" b="1" dirty="0" smtClean="0"/>
              <a:t>inputs</a:t>
            </a:r>
            <a:r>
              <a:rPr lang="en-US" dirty="0" smtClean="0"/>
              <a:t> and </a:t>
            </a:r>
            <a:r>
              <a:rPr lang="en-US" b="1" dirty="0" smtClean="0"/>
              <a:t>sample-outputs </a:t>
            </a:r>
            <a:r>
              <a:rPr lang="en-US" dirty="0" smtClean="0"/>
              <a:t>to “</a:t>
            </a:r>
            <a:r>
              <a:rPr lang="en-US" b="1" dirty="0" smtClean="0"/>
              <a:t>Train</a:t>
            </a:r>
            <a:r>
              <a:rPr lang="en-US" dirty="0" smtClean="0"/>
              <a:t>” the processor</a:t>
            </a:r>
          </a:p>
          <a:p>
            <a:r>
              <a:rPr lang="en-US" sz="1400" dirty="0" smtClean="0"/>
              <a:t>       -Initially, the numeric values which weight the inputs for each processor are random</a:t>
            </a:r>
          </a:p>
          <a:p>
            <a:r>
              <a:rPr lang="en-US" sz="1400" dirty="0" smtClean="0"/>
              <a:t>       -For each case (sample data-row), the weightings are adjusted to address that case</a:t>
            </a:r>
          </a:p>
          <a:p>
            <a:r>
              <a:rPr lang="en-US" sz="1400" dirty="0" smtClean="0"/>
              <a:t>       -After many sample cases, the weightings hopefully give correct outputs for all cases </a:t>
            </a:r>
          </a:p>
          <a:p>
            <a:r>
              <a:rPr lang="en-US" sz="1400" dirty="0" smtClean="0"/>
              <a:t>              -Using the feedback (from correct-outputs in sample-cases) to change weightings is “Back Propagation” 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3284984"/>
            <a:ext cx="35283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-A “neuron” is a </a:t>
            </a:r>
            <a:r>
              <a:rPr lang="en-US" sz="1400" b="1" dirty="0" smtClean="0"/>
              <a:t>processor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-Initially, each can be connected to all others: </a:t>
            </a:r>
            <a:r>
              <a:rPr lang="en-US" sz="1400" b="1" dirty="0" smtClean="0"/>
              <a:t>weightings</a:t>
            </a:r>
            <a:r>
              <a:rPr lang="en-US" sz="1400" dirty="0" smtClean="0"/>
              <a:t> of 0 “cut connection”.</a:t>
            </a:r>
          </a:p>
          <a:p>
            <a:r>
              <a:rPr lang="en-US" sz="1400" dirty="0" smtClean="0"/>
              <a:t>-In theory, each operates </a:t>
            </a:r>
            <a:r>
              <a:rPr lang="en-US" sz="1400" b="1" dirty="0" smtClean="0"/>
              <a:t>simultaneously</a:t>
            </a:r>
            <a:r>
              <a:rPr lang="en-US" sz="1400" dirty="0" smtClean="0"/>
              <a:t> and has its </a:t>
            </a:r>
            <a:r>
              <a:rPr lang="en-US" sz="1400" b="1" dirty="0" smtClean="0"/>
              <a:t>own power supply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-Nets are often simulated by serial </a:t>
            </a:r>
            <a:r>
              <a:rPr lang="en-US" sz="1400" b="1" dirty="0" smtClean="0"/>
              <a:t>CPU</a:t>
            </a:r>
            <a:r>
              <a:rPr lang="en-US" sz="1400" dirty="0" smtClean="0"/>
              <a:t>s, </a:t>
            </a:r>
            <a:r>
              <a:rPr lang="en-US" sz="1200" dirty="0" smtClean="0"/>
              <a:t>but </a:t>
            </a:r>
            <a:r>
              <a:rPr lang="en-US" sz="1200" b="1" dirty="0" smtClean="0"/>
              <a:t>new parallel chips are coming</a:t>
            </a:r>
            <a:r>
              <a:rPr lang="en-US" sz="1200" dirty="0" smtClean="0"/>
              <a:t>! IBM/</a:t>
            </a:r>
            <a:r>
              <a:rPr lang="en-US" sz="1200" dirty="0" err="1" smtClean="0"/>
              <a:t>Modha</a:t>
            </a:r>
            <a:r>
              <a:rPr lang="en-US" sz="1200" dirty="0" smtClean="0"/>
              <a:t>?</a:t>
            </a:r>
          </a:p>
          <a:p>
            <a:r>
              <a:rPr lang="en-US" sz="1400" dirty="0" smtClean="0"/>
              <a:t>-</a:t>
            </a:r>
            <a:r>
              <a:rPr lang="en-US" sz="1400" b="1" dirty="0" smtClean="0"/>
              <a:t>Input</a:t>
            </a:r>
            <a:r>
              <a:rPr lang="en-US" sz="1400" dirty="0" smtClean="0"/>
              <a:t> and </a:t>
            </a:r>
            <a:r>
              <a:rPr lang="en-US" sz="1400" b="1" dirty="0" smtClean="0"/>
              <a:t>Output</a:t>
            </a:r>
            <a:r>
              <a:rPr lang="en-US" sz="1400" dirty="0" smtClean="0"/>
              <a:t> processors interface with the outside world: </a:t>
            </a:r>
            <a:r>
              <a:rPr lang="en-US" sz="1400" b="1" dirty="0" smtClean="0"/>
              <a:t>Hidden</a:t>
            </a:r>
            <a:r>
              <a:rPr lang="en-US" sz="1400" dirty="0" smtClean="0"/>
              <a:t> do not.</a:t>
            </a:r>
          </a:p>
          <a:p>
            <a:r>
              <a:rPr lang="en-US" sz="1400" dirty="0" smtClean="0"/>
              <a:t>-The combinations of possible weightings is </a:t>
            </a:r>
            <a:r>
              <a:rPr lang="en-US" sz="1400" b="1" dirty="0" smtClean="0"/>
              <a:t>large enough for any space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-If </a:t>
            </a:r>
            <a:r>
              <a:rPr lang="en-US" sz="1400" b="1" dirty="0" smtClean="0"/>
              <a:t>more processing power </a:t>
            </a:r>
            <a:r>
              <a:rPr lang="en-US" sz="1400" dirty="0" smtClean="0"/>
              <a:t>is needed, just </a:t>
            </a:r>
            <a:r>
              <a:rPr lang="en-US" sz="1400" b="1" dirty="0" smtClean="0"/>
              <a:t>add more processors to hidden layer </a:t>
            </a:r>
            <a:r>
              <a:rPr lang="en-US" sz="1400" dirty="0" smtClean="0"/>
              <a:t>and </a:t>
            </a:r>
            <a:r>
              <a:rPr lang="en-US" sz="1400" b="1" dirty="0" smtClean="0"/>
              <a:t>add more hidden layers: </a:t>
            </a:r>
            <a:r>
              <a:rPr lang="en-US" sz="1400" dirty="0" smtClean="0"/>
              <a:t>this takes longer to find better combinations of weightings.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11760" y="3429000"/>
            <a:ext cx="3744416" cy="4320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24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76672"/>
            <a:ext cx="878497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(special, extra) </a:t>
            </a:r>
            <a:r>
              <a:rPr lang="en-US" sz="2800" b="1" dirty="0" smtClean="0"/>
              <a:t>Data </a:t>
            </a:r>
            <a:r>
              <a:rPr lang="en-US" sz="2800" b="1" dirty="0" smtClean="0"/>
              <a:t>Prep for Neural Nets: </a:t>
            </a:r>
          </a:p>
          <a:p>
            <a:r>
              <a:rPr lang="en-US" sz="1200" dirty="0" smtClean="0"/>
              <a:t>(use Python </a:t>
            </a:r>
            <a:r>
              <a:rPr lang="en-US" sz="1200" dirty="0" smtClean="0"/>
              <a:t>notebook:) </a:t>
            </a:r>
            <a:r>
              <a:rPr lang="en-US" sz="2800" b="1" dirty="0"/>
              <a:t>C</a:t>
            </a:r>
            <a:r>
              <a:rPr lang="en-US" sz="2800" b="1" dirty="0" smtClean="0"/>
              <a:t>onvert categorical/dates to numeric</a:t>
            </a:r>
            <a:r>
              <a:rPr lang="en-US" dirty="0" smtClean="0"/>
              <a:t>:</a:t>
            </a:r>
          </a:p>
          <a:p>
            <a:r>
              <a:rPr lang="en-US" sz="1600" b="1" dirty="0" smtClean="0"/>
              <a:t>(use </a:t>
            </a:r>
            <a:r>
              <a:rPr lang="en-US" sz="1600" b="1" dirty="0"/>
              <a:t>ICA06_BikeBuyer_NeuralNets_A_prep)</a:t>
            </a:r>
            <a:endParaRPr lang="en-US" sz="16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Select only desired features (</a:t>
            </a:r>
            <a:r>
              <a:rPr lang="en-US" sz="2000" dirty="0" err="1" smtClean="0"/>
              <a:t>ie</a:t>
            </a:r>
            <a:r>
              <a:rPr lang="en-US" sz="2000" dirty="0" smtClean="0"/>
              <a:t> columns)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Cast datatypes (</a:t>
            </a:r>
            <a:r>
              <a:rPr lang="en-US" sz="2000" dirty="0" err="1" smtClean="0"/>
              <a:t>eg</a:t>
            </a:r>
            <a:r>
              <a:rPr lang="en-US" sz="2000" dirty="0" smtClean="0"/>
              <a:t>. </a:t>
            </a:r>
            <a:r>
              <a:rPr lang="en-US" sz="2000" dirty="0" err="1"/>
              <a:t>a</a:t>
            </a:r>
            <a:r>
              <a:rPr lang="en-US" sz="2000" dirty="0" err="1" smtClean="0"/>
              <a:t>stype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Transform categorical values into numerical </a:t>
            </a:r>
            <a:r>
              <a:rPr lang="en-US" sz="2000" dirty="0" smtClean="0"/>
              <a:t>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Save </a:t>
            </a:r>
            <a:r>
              <a:rPr lang="en-US" sz="2000" dirty="0" err="1" smtClean="0"/>
              <a:t>dataframe</a:t>
            </a:r>
            <a:r>
              <a:rPr lang="en-US" sz="2000" dirty="0" smtClean="0"/>
              <a:t> into output-csv-file of numeric columns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7504" y="44624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2.5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Tools: </a:t>
            </a:r>
            <a:r>
              <a:rPr 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Neural Net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-prep: </a:t>
            </a:r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Datatype</a:t>
            </a:r>
            <a:r>
              <a:rPr lang="en-U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canned,</a:t>
            </a:r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-custom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/>
              <a:t> </a:t>
            </a:r>
            <a:endParaRPr lang="en-CA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908107"/>
            <a:ext cx="8928992" cy="3617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6623774"/>
            <a:ext cx="4515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 printout of run, see </a:t>
            </a:r>
            <a:r>
              <a:rPr lang="en-US" sz="1100" b="1" dirty="0"/>
              <a:t>ICA06_BikeBuyer_NeuralNets_A_prep</a:t>
            </a:r>
            <a:r>
              <a:rPr lang="en-US" sz="1100" dirty="0" smtClean="0"/>
              <a:t>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00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25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908720"/>
            <a:ext cx="878497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 (simple, using </a:t>
            </a:r>
            <a:r>
              <a:rPr lang="en-US" sz="2800" b="1" dirty="0" err="1" smtClean="0"/>
              <a:t>Sklearn’s</a:t>
            </a:r>
            <a:r>
              <a:rPr lang="en-US" sz="2800" b="1" dirty="0" smtClean="0"/>
              <a:t> “canned” </a:t>
            </a:r>
            <a:r>
              <a:rPr lang="en-US" sz="2800" b="1" dirty="0" err="1" smtClean="0"/>
              <a:t>proc</a:t>
            </a:r>
            <a:r>
              <a:rPr lang="en-US" sz="2800" b="1" dirty="0" smtClean="0"/>
              <a:t>): </a:t>
            </a:r>
          </a:p>
          <a:p>
            <a:r>
              <a:rPr lang="en-US" dirty="0" smtClean="0"/>
              <a:t>(</a:t>
            </a:r>
            <a:r>
              <a:rPr lang="en-US" dirty="0"/>
              <a:t>use </a:t>
            </a:r>
            <a:r>
              <a:rPr lang="en-US" b="1" dirty="0" smtClean="0"/>
              <a:t>ICA06_BikeBuyer_NeuralNets_B1_simple</a:t>
            </a:r>
            <a:r>
              <a:rPr lang="en-US" dirty="0"/>
              <a:t>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Split data into Train (17,848) and Test (1000)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Use </a:t>
            </a:r>
            <a:r>
              <a:rPr lang="en-US" sz="2000" dirty="0" err="1" smtClean="0"/>
              <a:t>Sklearn’s</a:t>
            </a:r>
            <a:r>
              <a:rPr lang="en-US" sz="2000" dirty="0" smtClean="0"/>
              <a:t> MLP Classifier </a:t>
            </a:r>
            <a:r>
              <a:rPr lang="en-US" sz="2000" dirty="0" err="1" smtClean="0"/>
              <a:t>proc</a:t>
            </a:r>
            <a:r>
              <a:rPr lang="en-US" sz="2000" dirty="0" smtClean="0"/>
              <a:t> to do simple predictions (</a:t>
            </a:r>
            <a:r>
              <a:rPr lang="en-US" sz="2000" dirty="0" err="1" smtClean="0"/>
              <a:t>acc</a:t>
            </a:r>
            <a:r>
              <a:rPr lang="en-US" sz="2000" dirty="0" smtClean="0"/>
              <a:t>=.501)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Re-scale / standardize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Re-Use </a:t>
            </a:r>
            <a:r>
              <a:rPr lang="en-US" sz="2000" dirty="0" err="1"/>
              <a:t>Sklearn’s</a:t>
            </a:r>
            <a:r>
              <a:rPr lang="en-US" sz="2000" dirty="0"/>
              <a:t> MLP Classifier </a:t>
            </a:r>
            <a:r>
              <a:rPr lang="en-US" sz="2000" dirty="0" err="1"/>
              <a:t>proc</a:t>
            </a:r>
            <a:r>
              <a:rPr lang="en-US" sz="2000" dirty="0"/>
              <a:t> to do simple predictions (</a:t>
            </a:r>
            <a:r>
              <a:rPr lang="en-US" sz="2000" dirty="0" err="1"/>
              <a:t>acc</a:t>
            </a:r>
            <a:r>
              <a:rPr lang="en-US" sz="2000" dirty="0" smtClean="0"/>
              <a:t>=.663)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44624"/>
            <a:ext cx="84969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Prediction</a:t>
            </a:r>
            <a:r>
              <a:rPr lang="en-CA" sz="2800" dirty="0" smtClean="0"/>
              <a:t>: How </a:t>
            </a:r>
            <a:r>
              <a:rPr lang="en-CA" sz="2800" b="1" dirty="0" smtClean="0"/>
              <a:t>AI Neural Nets work:</a:t>
            </a:r>
            <a:r>
              <a:rPr lang="en-CA" sz="2800" dirty="0" smtClean="0"/>
              <a:t> </a:t>
            </a:r>
          </a:p>
          <a:p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/ Python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44663"/>
            <a:ext cx="5411391" cy="1588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0" y="4581128"/>
            <a:ext cx="8852877" cy="18890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6623774"/>
            <a:ext cx="4709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 printout of run, see </a:t>
            </a:r>
            <a:r>
              <a:rPr lang="en-US" sz="1100" b="1" dirty="0"/>
              <a:t>ICA06_BikeBuyer_NeuralNets_B1_simple</a:t>
            </a:r>
            <a:r>
              <a:rPr lang="en-US" sz="1100" dirty="0" smtClean="0"/>
              <a:t>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90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26</a:t>
            </a:fld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8808" y="762000"/>
            <a:ext cx="892899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Define: how many “Training Iterations”?</a:t>
            </a:r>
            <a:endParaRPr lang="en-US" dirty="0" smtClean="0"/>
          </a:p>
          <a:p>
            <a:r>
              <a:rPr lang="en-US" b="1" u="sng" dirty="0" smtClean="0"/>
              <a:t>Initially</a:t>
            </a:r>
            <a:r>
              <a:rPr lang="en-US" dirty="0" smtClean="0"/>
              <a:t>, Neural Net has </a:t>
            </a:r>
            <a:r>
              <a:rPr lang="en-US" b="1" dirty="0" smtClean="0"/>
              <a:t>random</a:t>
            </a:r>
            <a:r>
              <a:rPr lang="en-US" dirty="0" smtClean="0"/>
              <a:t> internal weightings on all inter-connections.</a:t>
            </a:r>
          </a:p>
          <a:p>
            <a:r>
              <a:rPr lang="en-US" b="1" u="sng" dirty="0" smtClean="0"/>
              <a:t>When we train with 1</a:t>
            </a:r>
            <a:r>
              <a:rPr lang="en-US" b="1" u="sng" baseline="30000" dirty="0" smtClean="0"/>
              <a:t>st</a:t>
            </a:r>
            <a:r>
              <a:rPr lang="en-US" b="1" u="sng" dirty="0" smtClean="0"/>
              <a:t> case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Data-row 1 / 17,434: including correct answer):</a:t>
            </a:r>
          </a:p>
          <a:p>
            <a:r>
              <a:rPr lang="en-US" sz="1600" dirty="0" smtClean="0"/>
              <a:t>-An </a:t>
            </a:r>
            <a:r>
              <a:rPr lang="en-US" sz="1600" b="1" dirty="0" smtClean="0"/>
              <a:t>algorithm adjusts the weightings </a:t>
            </a:r>
            <a:r>
              <a:rPr lang="en-US" sz="1600" dirty="0" smtClean="0"/>
              <a:t>to enable the net to “better” predict in the future.</a:t>
            </a:r>
          </a:p>
          <a:p>
            <a:r>
              <a:rPr lang="en-US" b="1" u="sng" dirty="0" smtClean="0"/>
              <a:t>After each subsequent training case</a:t>
            </a:r>
            <a:r>
              <a:rPr lang="en-US" dirty="0" smtClean="0"/>
              <a:t>:</a:t>
            </a:r>
          </a:p>
          <a:p>
            <a:r>
              <a:rPr lang="en-US" sz="1600" dirty="0" smtClean="0"/>
              <a:t>-</a:t>
            </a:r>
            <a:r>
              <a:rPr lang="en-US" sz="1400" dirty="0" smtClean="0"/>
              <a:t>same algorithm tries to </a:t>
            </a:r>
            <a:r>
              <a:rPr lang="en-US" sz="1400" b="1" dirty="0" smtClean="0"/>
              <a:t>“move” the weightings “towards” a (possible) spot in the </a:t>
            </a:r>
            <a:r>
              <a:rPr lang="en-US" sz="1100" dirty="0" smtClean="0"/>
              <a:t>(11D)</a:t>
            </a:r>
            <a:r>
              <a:rPr lang="en-US" sz="1400" b="1" dirty="0" smtClean="0"/>
              <a:t> space </a:t>
            </a:r>
            <a:r>
              <a:rPr lang="en-US" sz="1400" dirty="0" smtClean="0"/>
              <a:t>where the net gives the </a:t>
            </a:r>
            <a:r>
              <a:rPr lang="en-US" sz="1400" b="1" dirty="0" smtClean="0"/>
              <a:t>correct answer to all cases</a:t>
            </a:r>
            <a:r>
              <a:rPr lang="en-US" sz="1400" dirty="0" smtClean="0"/>
              <a:t>.  A common algorithm is “</a:t>
            </a:r>
            <a:r>
              <a:rPr lang="en-US" sz="1400" b="1" dirty="0" smtClean="0"/>
              <a:t>Gradient Descent</a:t>
            </a:r>
            <a:r>
              <a:rPr lang="en-US" sz="1400" dirty="0" smtClean="0"/>
              <a:t>”.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13656" y="457200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-cloud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9" y="2667000"/>
            <a:ext cx="5610741" cy="259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2667000"/>
            <a:ext cx="3443993" cy="2667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9512" y="5354360"/>
            <a:ext cx="89289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After all 17,434 cases have been applied once:</a:t>
            </a:r>
            <a:r>
              <a:rPr lang="en-US" sz="1600" dirty="0" smtClean="0"/>
              <a:t> That is </a:t>
            </a:r>
            <a:r>
              <a:rPr lang="en-US" sz="1600" b="1" dirty="0" smtClean="0"/>
              <a:t>ONE “Training Iteration”</a:t>
            </a:r>
            <a:r>
              <a:rPr lang="en-US" sz="1600" dirty="0" smtClean="0"/>
              <a:t>.</a:t>
            </a:r>
          </a:p>
          <a:p>
            <a:r>
              <a:rPr lang="en-US" sz="1600" b="1" u="sng" dirty="0" smtClean="0"/>
              <a:t>Applying all 17,434 cases again will yield more improvement:</a:t>
            </a:r>
            <a:r>
              <a:rPr lang="en-US" sz="1600" b="1" dirty="0" smtClean="0"/>
              <a:t> </a:t>
            </a:r>
            <a:r>
              <a:rPr lang="en-US" sz="1400" dirty="0" smtClean="0"/>
              <a:t>a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iteration,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, etc.</a:t>
            </a:r>
          </a:p>
          <a:p>
            <a:r>
              <a:rPr lang="en-US" sz="1600" b="1" dirty="0" smtClean="0"/>
              <a:t>How many Training Iterations </a:t>
            </a:r>
            <a:r>
              <a:rPr lang="en-US" sz="1600" dirty="0" smtClean="0"/>
              <a:t>should be applied?  </a:t>
            </a:r>
          </a:p>
          <a:p>
            <a:r>
              <a:rPr lang="en-US" sz="1200" b="1" dirty="0" smtClean="0"/>
              <a:t>While-stop</a:t>
            </a:r>
            <a:r>
              <a:rPr lang="en-US" sz="1200" dirty="0"/>
              <a:t>=</a:t>
            </a:r>
            <a:r>
              <a:rPr lang="en-US" sz="1200" dirty="0" smtClean="0"/>
              <a:t> Until “no further improvement” (</a:t>
            </a:r>
            <a:r>
              <a:rPr lang="en-US" sz="1200" dirty="0" err="1" smtClean="0"/>
              <a:t>ie</a:t>
            </a:r>
            <a:r>
              <a:rPr lang="en-US" sz="1200" dirty="0" smtClean="0"/>
              <a:t> </a:t>
            </a:r>
            <a:r>
              <a:rPr lang="en-US" sz="1200" b="1" dirty="0" smtClean="0"/>
              <a:t>Loss-function</a:t>
            </a:r>
            <a:r>
              <a:rPr lang="en-US" sz="1200" dirty="0" smtClean="0"/>
              <a:t> below a certain value)?       Or perhaps </a:t>
            </a:r>
            <a:r>
              <a:rPr lang="en-US" sz="1200" b="1" dirty="0" smtClean="0"/>
              <a:t>Fixed-stop</a:t>
            </a:r>
            <a:r>
              <a:rPr lang="en-US" sz="1200" dirty="0" smtClean="0"/>
              <a:t>: 20?</a:t>
            </a:r>
          </a:p>
        </p:txBody>
      </p:sp>
      <p:sp>
        <p:nvSpPr>
          <p:cNvPr id="11" name="Right Brace 10"/>
          <p:cNvSpPr/>
          <p:nvPr/>
        </p:nvSpPr>
        <p:spPr>
          <a:xfrm rot="12880926">
            <a:off x="829832" y="3572064"/>
            <a:ext cx="647464" cy="4631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1520" y="3356992"/>
            <a:ext cx="118013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Loss-function(x3)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7504" y="44624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/>
              <a:t>Neural Nets </a:t>
            </a:r>
            <a:r>
              <a:rPr lang="en-CA" sz="2800" b="1" dirty="0"/>
              <a:t>trained using Back </a:t>
            </a:r>
            <a:r>
              <a:rPr lang="en-CA" sz="2800" b="1" dirty="0" smtClean="0"/>
              <a:t>Propagation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67178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27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908720"/>
            <a:ext cx="8784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 </a:t>
            </a:r>
            <a:r>
              <a:rPr lang="en-US" sz="2800" b="1" dirty="0" smtClean="0"/>
              <a:t>(using </a:t>
            </a:r>
            <a:r>
              <a:rPr lang="en-US" sz="2800" b="1" dirty="0" err="1" smtClean="0"/>
              <a:t>Tensorflow</a:t>
            </a:r>
            <a:r>
              <a:rPr lang="en-US" sz="2800" b="1" dirty="0" smtClean="0"/>
              <a:t> and Custom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</a:t>
            </a:r>
            <a:r>
              <a:rPr lang="en-US" sz="2800" b="1" dirty="0" smtClean="0"/>
              <a:t>): </a:t>
            </a:r>
          </a:p>
          <a:p>
            <a:r>
              <a:rPr lang="en-US" dirty="0" smtClean="0"/>
              <a:t>(</a:t>
            </a:r>
            <a:r>
              <a:rPr lang="en-US" dirty="0"/>
              <a:t>use </a:t>
            </a:r>
            <a:r>
              <a:rPr lang="en-US" b="1" dirty="0" smtClean="0"/>
              <a:t>ICA07_BikeBuyer_NeuralNets_B2_detailed</a:t>
            </a:r>
            <a:r>
              <a:rPr lang="en-US" dirty="0" smtClean="0"/>
              <a:t>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With custom array and high iterations, accuracy = .794 !!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7504" y="44624"/>
            <a:ext cx="84969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Prediction</a:t>
            </a:r>
            <a:r>
              <a:rPr lang="en-CA" sz="2800" dirty="0" smtClean="0"/>
              <a:t>: How </a:t>
            </a:r>
            <a:r>
              <a:rPr lang="en-CA" sz="2800" b="1" dirty="0" smtClean="0"/>
              <a:t>AI Neural Nets work:</a:t>
            </a:r>
            <a:r>
              <a:rPr lang="en-CA" sz="2800" dirty="0" smtClean="0"/>
              <a:t> </a:t>
            </a:r>
          </a:p>
          <a:p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/ Python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(Cloud)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72987"/>
            <a:ext cx="8352928" cy="4591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6623774"/>
            <a:ext cx="4796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 printout of run, see </a:t>
            </a:r>
            <a:r>
              <a:rPr lang="en-US" sz="1100" b="1" dirty="0"/>
              <a:t>ICA07_BikeBuyer_NeuralNets_B2_detailed</a:t>
            </a:r>
            <a:r>
              <a:rPr lang="en-US" sz="1100" dirty="0" smtClean="0"/>
              <a:t>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74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92267"/>
            <a:ext cx="4572000" cy="265733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7504" y="44624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Course-Topics </a:t>
            </a:r>
            <a:r>
              <a:rPr lang="en-CA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CA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 Predictive </a:t>
            </a:r>
            <a:r>
              <a:rPr lang="en-CA" sz="32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Analytics:</a:t>
            </a:r>
            <a:endParaRPr lang="en-CA" sz="3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620688"/>
            <a:ext cx="9001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MIS412: Managerial Support Systems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Analytics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(w. hands-on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Asgn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Review: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of Relational Data Models (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Optimizing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Models: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Snowflakes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Large-Central-Tables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Csv)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OLAP: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Pivot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-Tables: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Summarize, Slice, Drill-down, Cross-tab, Pivot 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(equivalent Join, View, Pivot-Tables  Summarize, Cross-tab)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Graphic Display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(equivalent SQL, Pivot, Cross-tab, Graphic Display)</a:t>
            </a:r>
            <a:endParaRPr lang="en-US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Analytics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(w. hands-on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Asgn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B &amp; C)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Data-Prep: View, Join, Group By,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 Columns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: Summaries,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Data-Prep: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Datatypes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Handle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Nulls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High# Distinct/Unique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Mining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Algs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Decision-Tree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Net-ML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/ Train/ Test/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endParaRPr lang="en-US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Tools: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-prep: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Datatype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Sk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-learn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-canned,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-custom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Tools: MS-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SSDT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-client, MS-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-cloud,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WeKa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-cloud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Managerial Support Systems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(w.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Asgns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C&amp;D)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Mining /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Mgt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KM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(Decision) Support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Systems / Recommenders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/ Map Reduce-Hadoop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topic(s) should be added/enhanced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next year</a:t>
            </a:r>
            <a:r>
              <a:rPr lang="en-US" sz="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Asgn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C&amp;D: Sep 2020)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Text-mining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(incl. graph-databases?)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Predictions on “Health-AHS” data?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(incl. 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markers?)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(incl. np-hard algorithms?)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__________________________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Other Big Data/ IOT topics?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(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AWS S3-files?)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________________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Other?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20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76200"/>
            <a:ext cx="7560839" cy="971728"/>
          </a:xfrm>
        </p:spPr>
        <p:txBody>
          <a:bodyPr/>
          <a:lstStyle/>
          <a:p>
            <a:pPr algn="ctr">
              <a:buSzPct val="75000"/>
            </a:pPr>
            <a:r>
              <a:rPr lang="en-US" sz="2800" dirty="0" smtClean="0">
                <a:solidFill>
                  <a:schemeClr val="tx1"/>
                </a:solidFill>
              </a:rPr>
              <a:t>Layers of Analysis: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Strategic vs Logical vs Physical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3752671"/>
            <a:ext cx="3762568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Strategic </a:t>
            </a:r>
            <a:r>
              <a:rPr lang="en-US" sz="1600" dirty="0" smtClean="0"/>
              <a:t>(aka Conceptual)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                                                                   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5828" y="1276528"/>
            <a:ext cx="3414717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Logical</a:t>
            </a:r>
            <a:r>
              <a:rPr lang="en-US" sz="1600" dirty="0"/>
              <a:t> (aka Generalized)</a:t>
            </a:r>
            <a:endParaRPr lang="en-US" sz="2400" b="1" dirty="0" smtClean="0"/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                                                                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508104" y="3752671"/>
            <a:ext cx="3613490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Physical</a:t>
            </a:r>
            <a:r>
              <a:rPr lang="en-US" sz="1600" b="1" dirty="0"/>
              <a:t> </a:t>
            </a:r>
            <a:r>
              <a:rPr lang="en-US" sz="1600" dirty="0"/>
              <a:t>(aka </a:t>
            </a:r>
            <a:r>
              <a:rPr lang="en-US" sz="1600" dirty="0" smtClean="0"/>
              <a:t>Technical)</a:t>
            </a:r>
            <a:endParaRPr lang="en-US" sz="1600" b="1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 </a:t>
            </a:r>
            <a:endParaRPr lang="en-US" sz="1400" dirty="0"/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                                                                     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15" idx="1"/>
            <a:endCxn id="14" idx="0"/>
          </p:cNvCxnSpPr>
          <p:nvPr/>
        </p:nvCxnSpPr>
        <p:spPr bwMode="auto">
          <a:xfrm flipH="1">
            <a:off x="1988788" y="2476857"/>
            <a:ext cx="1007040" cy="127581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109304" y="2724328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independent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6444208" y="2288704"/>
            <a:ext cx="827039" cy="14639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900504" y="2766774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independent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44424" y="5081702"/>
            <a:ext cx="1663680" cy="348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14800" y="5085184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“Just Do It”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1208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4</a:t>
            </a:fld>
            <a:endParaRPr lang="en-US" smtClean="0"/>
          </a:p>
        </p:txBody>
      </p:sp>
      <p:sp>
        <p:nvSpPr>
          <p:cNvPr id="11" name="TextBox 10"/>
          <p:cNvSpPr txBox="1"/>
          <p:nvPr/>
        </p:nvSpPr>
        <p:spPr>
          <a:xfrm>
            <a:off x="2819400" y="1052736"/>
            <a:ext cx="3624808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Logical</a:t>
            </a:r>
            <a:r>
              <a:rPr lang="en-US" dirty="0"/>
              <a:t> (aka </a:t>
            </a:r>
            <a:r>
              <a:rPr lang="en-US" dirty="0" smtClean="0"/>
              <a:t>Abstracted)     </a:t>
            </a:r>
            <a:endParaRPr lang="en-US" sz="2800" b="1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 </a:t>
            </a:r>
          </a:p>
          <a:p>
            <a:r>
              <a:rPr lang="en-US" sz="3200" b="1" u="sng" dirty="0"/>
              <a:t>Data </a:t>
            </a:r>
            <a:r>
              <a:rPr lang="en-US" sz="3200" b="1" u="sng" dirty="0" smtClean="0"/>
              <a:t>Scientist:</a:t>
            </a:r>
            <a:endParaRPr lang="en-US" sz="3200" b="1" u="sng" dirty="0"/>
          </a:p>
          <a:p>
            <a:r>
              <a:rPr lang="en-US" sz="2400" dirty="0" smtClean="0"/>
              <a:t>-Algorithms</a:t>
            </a:r>
            <a:endParaRPr lang="en-US" sz="2400" dirty="0"/>
          </a:p>
          <a:p>
            <a:r>
              <a:rPr lang="en-US" sz="2400" dirty="0" smtClean="0"/>
              <a:t>-Math </a:t>
            </a:r>
            <a:r>
              <a:rPr lang="en-US" sz="2400" dirty="0"/>
              <a:t>/ S</a:t>
            </a:r>
            <a:r>
              <a:rPr lang="en-US" sz="2400" dirty="0" smtClean="0"/>
              <a:t>tatistics</a:t>
            </a:r>
            <a:endParaRPr lang="en-US" sz="2400" dirty="0"/>
          </a:p>
          <a:p>
            <a:r>
              <a:rPr lang="en-US" sz="2400" dirty="0" smtClean="0"/>
              <a:t>-Signal to Noise ratio</a:t>
            </a:r>
            <a:endParaRPr lang="en-US" sz="2400" dirty="0"/>
          </a:p>
          <a:p>
            <a:r>
              <a:rPr lang="en-US" sz="2400" dirty="0" smtClean="0"/>
              <a:t>-Operations </a:t>
            </a:r>
            <a:r>
              <a:rPr lang="en-US" sz="2400" dirty="0" err="1" smtClean="0"/>
              <a:t>Mgt</a:t>
            </a:r>
            <a:r>
              <a:rPr lang="en-US" sz="2400" dirty="0" smtClean="0"/>
              <a:t> depth</a:t>
            </a:r>
            <a:r>
              <a:rPr lang="en-US" sz="1400" dirty="0" smtClean="0"/>
              <a:t>   </a:t>
            </a:r>
            <a:endParaRPr lang="en-US" sz="1400" dirty="0"/>
          </a:p>
        </p:txBody>
      </p:sp>
      <p:cxnSp>
        <p:nvCxnSpPr>
          <p:cNvPr id="5" name="Straight Arrow Connector 4"/>
          <p:cNvCxnSpPr>
            <a:stCxn id="11" idx="1"/>
          </p:cNvCxnSpPr>
          <p:nvPr/>
        </p:nvCxnSpPr>
        <p:spPr bwMode="auto">
          <a:xfrm flipH="1">
            <a:off x="1633929" y="2345398"/>
            <a:ext cx="1185471" cy="137163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2" name="Straight Arrow Connector 41"/>
          <p:cNvCxnSpPr>
            <a:stCxn id="11" idx="3"/>
          </p:cNvCxnSpPr>
          <p:nvPr/>
        </p:nvCxnSpPr>
        <p:spPr bwMode="auto">
          <a:xfrm>
            <a:off x="6444208" y="2345398"/>
            <a:ext cx="696586" cy="144364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6799069" y="263691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3789040"/>
            <a:ext cx="3796232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Strategic </a:t>
            </a:r>
            <a:r>
              <a:rPr lang="en-US" dirty="0" smtClean="0"/>
              <a:t>(aka Conceptual)</a:t>
            </a:r>
          </a:p>
          <a:p>
            <a:r>
              <a:rPr lang="en-US" sz="600" dirty="0" smtClean="0"/>
              <a:t> </a:t>
            </a:r>
          </a:p>
          <a:p>
            <a:r>
              <a:rPr lang="en-US" sz="3200" b="1" u="sng" dirty="0" smtClean="0"/>
              <a:t>Data Analyst:</a:t>
            </a:r>
          </a:p>
          <a:p>
            <a:r>
              <a:rPr lang="en-US" sz="2400" dirty="0" smtClean="0"/>
              <a:t>-Identify </a:t>
            </a:r>
            <a:r>
              <a:rPr lang="en-US" sz="2400" b="1" dirty="0" smtClean="0"/>
              <a:t>value</a:t>
            </a:r>
            <a:r>
              <a:rPr lang="en-US" sz="2400" dirty="0" smtClean="0"/>
              <a:t> of data</a:t>
            </a:r>
          </a:p>
          <a:p>
            <a:r>
              <a:rPr lang="en-US" sz="2400" dirty="0" smtClean="0"/>
              <a:t>-</a:t>
            </a:r>
            <a:r>
              <a:rPr lang="en-US" sz="2400" b="1" dirty="0" smtClean="0"/>
              <a:t>Initiate</a:t>
            </a:r>
            <a:r>
              <a:rPr lang="en-US" sz="2400" dirty="0" smtClean="0"/>
              <a:t> / </a:t>
            </a:r>
            <a:r>
              <a:rPr lang="en-US" sz="2400" b="1" dirty="0" smtClean="0"/>
              <a:t>scope</a:t>
            </a:r>
            <a:r>
              <a:rPr lang="en-US" sz="2400" dirty="0" smtClean="0"/>
              <a:t> project</a:t>
            </a:r>
          </a:p>
          <a:p>
            <a:r>
              <a:rPr lang="en-US" sz="2400" dirty="0" smtClean="0"/>
              <a:t>-Sponsor </a:t>
            </a:r>
            <a:r>
              <a:rPr lang="en-US" sz="2400" b="1" dirty="0" smtClean="0"/>
              <a:t>funding</a:t>
            </a:r>
          </a:p>
          <a:p>
            <a:r>
              <a:rPr lang="en-US" sz="2400" dirty="0" smtClean="0"/>
              <a:t>-Direct “</a:t>
            </a:r>
            <a:r>
              <a:rPr lang="en-US" sz="2400" b="1" dirty="0" smtClean="0"/>
              <a:t>Success Criteria</a:t>
            </a:r>
            <a:r>
              <a:rPr lang="en-US" sz="2400" dirty="0" smtClean="0"/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8064" y="3789040"/>
            <a:ext cx="3966150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Physical</a:t>
            </a:r>
            <a:r>
              <a:rPr lang="en-US" b="1" dirty="0"/>
              <a:t> </a:t>
            </a:r>
            <a:r>
              <a:rPr lang="en-US" dirty="0"/>
              <a:t>(aka </a:t>
            </a:r>
            <a:r>
              <a:rPr lang="en-US" dirty="0" smtClean="0"/>
              <a:t>Technical)</a:t>
            </a:r>
            <a:endParaRPr lang="en-US" b="1" dirty="0" smtClean="0"/>
          </a:p>
          <a:p>
            <a:r>
              <a:rPr lang="en-US" sz="600" dirty="0"/>
              <a:t> </a:t>
            </a:r>
          </a:p>
          <a:p>
            <a:r>
              <a:rPr lang="en-US" sz="3200" b="1" u="sng" dirty="0" smtClean="0"/>
              <a:t>Data Engineer:</a:t>
            </a:r>
            <a:endParaRPr lang="en-US" sz="3200" b="1" u="sng" dirty="0"/>
          </a:p>
          <a:p>
            <a:r>
              <a:rPr lang="en-US" sz="2400" dirty="0" smtClean="0"/>
              <a:t>-</a:t>
            </a:r>
            <a:r>
              <a:rPr lang="en-US" sz="2400" b="1" dirty="0" smtClean="0"/>
              <a:t>Gather</a:t>
            </a:r>
            <a:r>
              <a:rPr lang="en-US" sz="2400" dirty="0" smtClean="0"/>
              <a:t> many data sources</a:t>
            </a:r>
          </a:p>
          <a:p>
            <a:r>
              <a:rPr lang="en-US" sz="2400" dirty="0" smtClean="0"/>
              <a:t>-</a:t>
            </a:r>
            <a:r>
              <a:rPr lang="en-US" sz="2400" b="1" dirty="0" smtClean="0"/>
              <a:t>Extract/Clean/Transform</a:t>
            </a:r>
            <a:endParaRPr lang="en-US" sz="2400" b="1" dirty="0"/>
          </a:p>
          <a:p>
            <a:r>
              <a:rPr lang="en-US" sz="2400" dirty="0" smtClean="0"/>
              <a:t>-</a:t>
            </a:r>
            <a:r>
              <a:rPr lang="en-US" sz="2400" b="1" dirty="0" smtClean="0"/>
              <a:t>Join</a:t>
            </a:r>
            <a:r>
              <a:rPr lang="en-US" sz="2400" dirty="0" smtClean="0"/>
              <a:t> tables/data-streams</a:t>
            </a:r>
            <a:endParaRPr lang="en-US" sz="2400" dirty="0"/>
          </a:p>
          <a:p>
            <a:r>
              <a:rPr lang="en-US" sz="2400" dirty="0" smtClean="0"/>
              <a:t>-</a:t>
            </a:r>
            <a:r>
              <a:rPr lang="en-US" sz="2400" b="1" dirty="0" smtClean="0"/>
              <a:t>Load</a:t>
            </a:r>
            <a:r>
              <a:rPr lang="en-US" sz="2400" dirty="0" smtClean="0"/>
              <a:t> and present data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903736" y="5081702"/>
            <a:ext cx="124432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41168" y="5085184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“Just Do It”</a:t>
            </a:r>
            <a:endParaRPr lang="en-CA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990600" y="2667000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independent</a:t>
            </a:r>
            <a:endParaRPr lang="en-US" sz="16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107504" y="-27384"/>
            <a:ext cx="8928991" cy="10088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SzPct val="75000"/>
            </a:pPr>
            <a:r>
              <a:rPr lang="en-US" sz="280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Applying “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Layers of Analysis</a:t>
            </a:r>
            <a:r>
              <a:rPr lang="en-US" sz="280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to Job-titles</a:t>
            </a:r>
            <a:r>
              <a:rPr lang="en-US" sz="240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800" b="1" i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Borealis AI</a:t>
            </a:r>
            <a:r>
              <a:rPr lang="en-US" sz="1600" b="1" i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 Royal Bank</a:t>
            </a:r>
            <a:endParaRPr lang="en-US" sz="2400" b="1" i="1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9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pezoid 26"/>
          <p:cNvSpPr/>
          <p:nvPr/>
        </p:nvSpPr>
        <p:spPr>
          <a:xfrm>
            <a:off x="3101009" y="1772816"/>
            <a:ext cx="2613991" cy="1888149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Data Scientist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4964771" y="4012904"/>
            <a:ext cx="2578366" cy="1936376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Data Engineer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Trapezoid 28"/>
          <p:cNvSpPr/>
          <p:nvPr/>
        </p:nvSpPr>
        <p:spPr>
          <a:xfrm>
            <a:off x="1219201" y="4012904"/>
            <a:ext cx="2671600" cy="1936376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Data Analyst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Isosceles Triangle 31"/>
          <p:cNvSpPr/>
          <p:nvPr/>
        </p:nvSpPr>
        <p:spPr>
          <a:xfrm>
            <a:off x="2483768" y="1054478"/>
            <a:ext cx="4032448" cy="3166610"/>
          </a:xfrm>
          <a:prstGeom prst="triangle">
            <a:avLst>
              <a:gd name="adj" fmla="val 50169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139952" y="141277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80%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08438" y="3609222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b="1" dirty="0" smtClean="0">
                <a:solidFill>
                  <a:srgbClr val="00B050"/>
                </a:solidFill>
              </a:rPr>
              <a:t>0%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31939" y="359126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b="1" dirty="0" smtClean="0">
                <a:solidFill>
                  <a:srgbClr val="00B050"/>
                </a:solidFill>
              </a:rPr>
              <a:t>0%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65085" y="1054477"/>
            <a:ext cx="103105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OM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8" name="Snip Same Side Corner Rectangle 37"/>
          <p:cNvSpPr/>
          <p:nvPr/>
        </p:nvSpPr>
        <p:spPr>
          <a:xfrm>
            <a:off x="1594042" y="3352801"/>
            <a:ext cx="5544715" cy="1289928"/>
          </a:xfrm>
          <a:prstGeom prst="snip2Same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645309" y="404745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69739" y="411946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2450" y="328498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9552" y="4006805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MIS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928991" cy="1008856"/>
          </a:xfrm>
        </p:spPr>
        <p:txBody>
          <a:bodyPr/>
          <a:lstStyle/>
          <a:p>
            <a:pPr algn="ctr">
              <a:buSzPct val="75000"/>
            </a:pPr>
            <a:r>
              <a:rPr lang="en-US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Applying “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Layers of Analysis</a:t>
            </a:r>
            <a:r>
              <a:rPr lang="en-US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to Job-titles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800" b="1" i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Borealis AI</a:t>
            </a:r>
            <a:r>
              <a:rPr lang="en-US" sz="1600" b="1" i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2800" b="1" i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Royal Bank</a:t>
            </a:r>
            <a:endParaRPr lang="en-US" sz="2400" b="1" i="1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7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92267"/>
            <a:ext cx="4572000" cy="265733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7504" y="44624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Course-Topics </a:t>
            </a:r>
            <a:r>
              <a:rPr lang="en-CA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CA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 Predictive </a:t>
            </a:r>
            <a:r>
              <a:rPr lang="en-CA" sz="32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Analytics:</a:t>
            </a:r>
            <a:endParaRPr lang="en-CA" sz="3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620688"/>
            <a:ext cx="89289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 / OM / CMPUT courses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to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BComm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Students: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MIS415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SQL,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Data-Modeling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/Trig, App-interface,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DBA 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MIS413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Sys Analysis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Modeling, Requirements, Design, SDLC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MIS418: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Ecommerce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Models,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Mktg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Web-architectures, apps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MIS412: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Mgt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Supprt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Sys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-Models,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/Predict, AI/ML,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OM352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Oprtns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Mgt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Modeling/ Simple Algorithms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OM420: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BusAnalytics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Statistics, Models, Prep, Tools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OM471: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Supprt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Sys: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Modelling, App-design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Excel, VBA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CMPUTxxx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Programming (w. Python), Logic, Algorithms, Databases, AI/ Machine-Learning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UofA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is creating 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Bcomm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undergrad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Analytics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hich may included courses such as MIS412, OM352, OM420, MIS415,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2" name="Rectangle 1"/>
          <p:cNvSpPr/>
          <p:nvPr/>
        </p:nvSpPr>
        <p:spPr>
          <a:xfrm>
            <a:off x="107504" y="2564904"/>
            <a:ext cx="8928992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92267"/>
            <a:ext cx="4572000" cy="265733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7504" y="44624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Course-Topics </a:t>
            </a:r>
            <a:r>
              <a:rPr lang="en-CA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CA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 Predictive </a:t>
            </a:r>
            <a:r>
              <a:rPr lang="en-CA" sz="32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Analytics:</a:t>
            </a:r>
            <a:endParaRPr lang="en-CA" sz="3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620688"/>
            <a:ext cx="9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MIS412: Managerial Support Systems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Descriptive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Analytics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(w. hands-on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Review: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Relational Data Models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Group By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Optimizing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Models: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Snowflakes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Large-Central-Tables</a:t>
            </a:r>
            <a:r>
              <a:rPr lang="en-US" sz="1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. Csv)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OLAP: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Pivot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-Tables: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Summarize, Slice, Drill-down, Cross-tab, Pivot 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(equivalent Join, View, Pivot-Tables  Summarize, Cross-tab)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Graphic Display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(provided equivalent SQL, Pivot, Cross-tab, Graphic Display)</a:t>
            </a:r>
            <a:endParaRPr lang="en-US" sz="16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Predictive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Analytics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(w. hands-on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Asgn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 &amp; C)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Data-Prep: View, Join, Group By,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 Columns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Summaries,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Data-Prep: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Datatypes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Handle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Nulls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High# Distinct/Unique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Mining </a:t>
            </a:r>
            <a:r>
              <a:rPr lang="en-US" sz="16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Algs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Decision-Tree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Net-ML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/ Train/ Test/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endParaRPr lang="en-US" sz="16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Tools: MS-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SSDT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-client, MS-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-cloud,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WeKa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-cloud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Tools: </a:t>
            </a:r>
            <a:r>
              <a:rPr lang="en-US" sz="1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-prep: </a:t>
            </a:r>
            <a:r>
              <a:rPr lang="en-US" sz="1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Datatype</a:t>
            </a:r>
            <a:r>
              <a:rPr lang="en-US" sz="16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sz="16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canned,</a:t>
            </a:r>
            <a:r>
              <a:rPr lang="en-US" sz="1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-custom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Other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Managerial Support Systems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(w.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Asgns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C&amp;D)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Mining /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Mgt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(Decision) Support Systems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Systems / Recommenders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/ Map Reduce-Hadoop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12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8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332656"/>
            <a:ext cx="9036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 “Snowflake” structure is optimized from a regular data-model:</a:t>
            </a:r>
            <a:endParaRPr lang="en-US" sz="600" b="1" dirty="0"/>
          </a:p>
          <a:p>
            <a:pPr marL="342900" indent="-342900">
              <a:buAutoNum type="arabicParenR"/>
            </a:pPr>
            <a:r>
              <a:rPr lang="en-US" sz="1600" b="1" dirty="0" smtClean="0"/>
              <a:t>From regular data-model, choose table as “Centre” of Star-structure (</a:t>
            </a:r>
            <a:r>
              <a:rPr lang="en-US" sz="1600" b="1" dirty="0" err="1" smtClean="0"/>
              <a:t>eg</a:t>
            </a:r>
            <a:r>
              <a:rPr lang="en-US" sz="1600" b="1" dirty="0" smtClean="0"/>
              <a:t>. Sales-Fact).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Include any “parents”, “grandparents”</a:t>
            </a:r>
            <a:r>
              <a:rPr lang="en-US" sz="1200" b="1" dirty="0" smtClean="0"/>
              <a:t>, </a:t>
            </a:r>
            <a:r>
              <a:rPr lang="en-US" sz="1200" b="1" dirty="0" err="1" smtClean="0"/>
              <a:t>etc</a:t>
            </a:r>
            <a:r>
              <a:rPr lang="en-US" sz="1200" b="1" dirty="0" smtClean="0"/>
              <a:t> </a:t>
            </a:r>
            <a:r>
              <a:rPr lang="en-US" sz="1600" b="1" dirty="0" smtClean="0"/>
              <a:t>tables.  Remove any other </a:t>
            </a:r>
            <a:r>
              <a:rPr lang="en-US" sz="1400" dirty="0" smtClean="0"/>
              <a:t>(“Fan-Trap”) </a:t>
            </a:r>
            <a:r>
              <a:rPr lang="en-US" sz="1600" b="1" dirty="0" smtClean="0"/>
              <a:t>tables.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Pre-Join </a:t>
            </a:r>
            <a:r>
              <a:rPr lang="en-US" sz="1200" dirty="0" smtClean="0"/>
              <a:t>(de-normalize) </a:t>
            </a:r>
            <a:r>
              <a:rPr lang="en-US" sz="1600" b="1" dirty="0" smtClean="0"/>
              <a:t>“grandparent”, “great-grandparent” </a:t>
            </a:r>
            <a:r>
              <a:rPr lang="en-US" sz="1200" b="1" dirty="0" err="1" smtClean="0"/>
              <a:t>etc</a:t>
            </a:r>
            <a:r>
              <a:rPr lang="en-US" sz="1600" b="1" dirty="0" smtClean="0"/>
              <a:t> tables into Parent-table </a:t>
            </a:r>
            <a:r>
              <a:rPr lang="en-US" sz="1400" b="1" dirty="0" smtClean="0"/>
              <a:t>as </a:t>
            </a:r>
            <a:r>
              <a:rPr lang="en-US" sz="1600" b="1" dirty="0" smtClean="0"/>
              <a:t>views</a:t>
            </a:r>
          </a:p>
          <a:p>
            <a:r>
              <a:rPr lang="en-US" sz="1600" b="1" dirty="0" smtClean="0"/>
              <a:t>This structure allows selection of </a:t>
            </a:r>
            <a:r>
              <a:rPr lang="en-US" sz="1600" b="1" dirty="0" err="1" smtClean="0"/>
              <a:t>centre</a:t>
            </a:r>
            <a:r>
              <a:rPr lang="en-US" sz="1600" b="1" dirty="0" smtClean="0"/>
              <a:t>-alone, or selectively joined to one or more views </a:t>
            </a:r>
          </a:p>
          <a:p>
            <a:r>
              <a:rPr lang="en-US" sz="1600" b="1" dirty="0" smtClean="0"/>
              <a:t>Further, all “parent” tables could be joined to the </a:t>
            </a:r>
            <a:r>
              <a:rPr lang="en-US" sz="1600" b="1" dirty="0" err="1" smtClean="0"/>
              <a:t>centre</a:t>
            </a:r>
            <a:r>
              <a:rPr lang="en-US" sz="1600" b="1" dirty="0"/>
              <a:t> </a:t>
            </a:r>
            <a:r>
              <a:rPr lang="en-US" sz="1600" b="1" dirty="0" smtClean="0"/>
              <a:t>to produce one Large-Central-Table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96" y="15007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1.2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Optimizing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Models: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Snowflakes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Large-Central-Tables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Csv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 smtClean="0"/>
              <a:t>: </a:t>
            </a:r>
            <a:endParaRPr lang="en-US" sz="2400" b="1" u="sng" dirty="0" smtClean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636168" y="2060848"/>
            <a:ext cx="1351332" cy="1538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Store</a:t>
            </a:r>
            <a:r>
              <a:rPr lang="en-US" sz="2400" b="1" dirty="0" err="1" smtClean="0">
                <a:solidFill>
                  <a:srgbClr val="FF3300"/>
                </a:solidFill>
              </a:rPr>
              <a:t>_V</a:t>
            </a:r>
            <a:endParaRPr lang="en-US" sz="1600" i="1" dirty="0">
              <a:solidFill>
                <a:srgbClr val="FF3300"/>
              </a:solidFill>
            </a:endParaRPr>
          </a:p>
          <a:p>
            <a:r>
              <a:rPr lang="en-US" sz="1400" u="sng" dirty="0" err="1" smtClean="0"/>
              <a:t>Store_Key</a:t>
            </a:r>
            <a:endParaRPr lang="en-US" sz="1400" u="sng" dirty="0" smtClean="0"/>
          </a:p>
          <a:p>
            <a:r>
              <a:rPr lang="en-US" sz="1400" dirty="0" smtClean="0"/>
              <a:t>Name</a:t>
            </a:r>
            <a:endParaRPr lang="en-US" sz="1400" dirty="0"/>
          </a:p>
          <a:p>
            <a:r>
              <a:rPr lang="en-US" sz="1400" dirty="0" smtClean="0"/>
              <a:t>City</a:t>
            </a:r>
            <a:endParaRPr lang="en-US" sz="1400" dirty="0"/>
          </a:p>
          <a:p>
            <a:r>
              <a:rPr lang="en-US" sz="1400" dirty="0" smtClean="0"/>
              <a:t>Region</a:t>
            </a:r>
            <a:endParaRPr lang="en-US" sz="1400" dirty="0"/>
          </a:p>
          <a:p>
            <a:r>
              <a:rPr lang="en-US" sz="1400" dirty="0" err="1" smtClean="0"/>
              <a:t>FloorPlanType</a:t>
            </a:r>
            <a:endParaRPr lang="en-US" sz="1400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267200" y="3250138"/>
            <a:ext cx="2321024" cy="233910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Sales-Fact </a:t>
            </a:r>
            <a:r>
              <a:rPr lang="en-US" sz="1400" b="1" dirty="0" smtClean="0"/>
              <a:t>(87,489)</a:t>
            </a:r>
            <a:endParaRPr lang="en-US" sz="1000" dirty="0"/>
          </a:p>
          <a:p>
            <a:r>
              <a:rPr lang="en-US" sz="1600" i="1" dirty="0" err="1" smtClean="0"/>
              <a:t>Store_Key</a:t>
            </a:r>
            <a:endParaRPr lang="en-US" sz="1600" i="1" dirty="0"/>
          </a:p>
          <a:p>
            <a:r>
              <a:rPr lang="en-US" sz="1600" i="1" dirty="0" err="1" smtClean="0"/>
              <a:t>Product_Key</a:t>
            </a:r>
            <a:endParaRPr lang="en-US" sz="1600" i="1" dirty="0"/>
          </a:p>
          <a:p>
            <a:r>
              <a:rPr lang="en-US" sz="1600" i="1" dirty="0" err="1" smtClean="0"/>
              <a:t>Times_Key</a:t>
            </a:r>
            <a:endParaRPr lang="en-US" sz="1600" i="1" dirty="0"/>
          </a:p>
          <a:p>
            <a:r>
              <a:rPr lang="en-US" sz="1600" i="1" dirty="0" err="1" smtClean="0"/>
              <a:t>TableD_Key</a:t>
            </a:r>
            <a:endParaRPr lang="en-US" sz="1600" i="1" dirty="0"/>
          </a:p>
          <a:p>
            <a:r>
              <a:rPr lang="en-US" sz="1600" i="1" dirty="0" err="1" smtClean="0"/>
              <a:t>TableE_Key</a:t>
            </a:r>
            <a:endParaRPr lang="en-US" sz="1600" i="1" dirty="0"/>
          </a:p>
          <a:p>
            <a:r>
              <a:rPr lang="en-US" sz="1400" dirty="0" smtClean="0"/>
              <a:t>Sales</a:t>
            </a:r>
            <a:endParaRPr lang="en-US" sz="1400" dirty="0"/>
          </a:p>
          <a:p>
            <a:r>
              <a:rPr lang="en-US" sz="1400" dirty="0" smtClean="0"/>
              <a:t>Cost</a:t>
            </a:r>
          </a:p>
          <a:p>
            <a:r>
              <a:rPr lang="en-US" sz="1400" dirty="0" smtClean="0"/>
              <a:t>Profit</a:t>
            </a:r>
            <a:endParaRPr lang="en-US" sz="14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732240" y="2047540"/>
            <a:ext cx="1670650" cy="1538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/>
              <a:t>Product</a:t>
            </a:r>
            <a:r>
              <a:rPr lang="en-US" sz="2400" b="1" dirty="0" err="1">
                <a:solidFill>
                  <a:srgbClr val="FF3300"/>
                </a:solidFill>
              </a:rPr>
              <a:t>_V</a:t>
            </a:r>
            <a:endParaRPr lang="en-US" sz="2400" b="1" dirty="0">
              <a:solidFill>
                <a:srgbClr val="FF3300"/>
              </a:solidFill>
            </a:endParaRPr>
          </a:p>
          <a:p>
            <a:r>
              <a:rPr lang="en-US" sz="1400" u="sng" dirty="0" err="1" smtClean="0"/>
              <a:t>Product_Key</a:t>
            </a:r>
            <a:endParaRPr lang="en-US" sz="1400" u="sng" dirty="0" smtClean="0"/>
          </a:p>
          <a:p>
            <a:r>
              <a:rPr lang="en-US" sz="1400" dirty="0" smtClean="0"/>
              <a:t>Description</a:t>
            </a:r>
          </a:p>
          <a:p>
            <a:r>
              <a:rPr lang="en-US" sz="1400" dirty="0" err="1" smtClean="0"/>
              <a:t>Product_type</a:t>
            </a:r>
            <a:endParaRPr lang="en-US" sz="1400" dirty="0" smtClean="0"/>
          </a:p>
          <a:p>
            <a:r>
              <a:rPr lang="en-US" sz="1400" dirty="0" smtClean="0"/>
              <a:t>Brand</a:t>
            </a:r>
          </a:p>
          <a:p>
            <a:r>
              <a:rPr lang="en-US" sz="1400" dirty="0" err="1" smtClean="0"/>
              <a:t>Age_category</a:t>
            </a:r>
            <a:endParaRPr lang="en-US" sz="1400" dirty="0"/>
          </a:p>
        </p:txBody>
      </p:sp>
      <p:cxnSp>
        <p:nvCxnSpPr>
          <p:cNvPr id="12" name="AutoShape 5"/>
          <p:cNvCxnSpPr>
            <a:cxnSpLocks noChangeShapeType="1"/>
            <a:stCxn id="11" idx="1"/>
            <a:endCxn id="10" idx="0"/>
          </p:cNvCxnSpPr>
          <p:nvPr/>
        </p:nvCxnSpPr>
        <p:spPr bwMode="auto">
          <a:xfrm rot="10800000" flipV="1">
            <a:off x="5427712" y="2816982"/>
            <a:ext cx="1304528" cy="433156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3" name="AutoShape 7"/>
          <p:cNvCxnSpPr>
            <a:cxnSpLocks noChangeShapeType="1"/>
            <a:stCxn id="9" idx="3"/>
          </p:cNvCxnSpPr>
          <p:nvPr/>
        </p:nvCxnSpPr>
        <p:spPr bwMode="auto">
          <a:xfrm>
            <a:off x="3987500" y="2830290"/>
            <a:ext cx="872532" cy="41984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437063" y="5791200"/>
            <a:ext cx="1538178" cy="89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TableE</a:t>
            </a:r>
            <a:r>
              <a:rPr lang="en-US" sz="2400" b="1" dirty="0" err="1" smtClean="0">
                <a:solidFill>
                  <a:srgbClr val="FF3300"/>
                </a:solidFill>
              </a:rPr>
              <a:t>_V</a:t>
            </a:r>
            <a:endParaRPr lang="en-US" sz="2400" b="1" dirty="0">
              <a:solidFill>
                <a:srgbClr val="FF3300"/>
              </a:solidFill>
            </a:endParaRPr>
          </a:p>
          <a:p>
            <a:r>
              <a:rPr lang="en-US" sz="1400" u="sng" dirty="0" err="1" smtClean="0"/>
              <a:t>TableE_Key</a:t>
            </a:r>
            <a:endParaRPr lang="en-US" sz="1400" u="sng" dirty="0"/>
          </a:p>
          <a:p>
            <a:r>
              <a:rPr lang="en-US" sz="1400" dirty="0" err="1"/>
              <a:t>vvvvvvvv</a:t>
            </a:r>
            <a:endParaRPr lang="en-US" sz="1400" dirty="0"/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57400" y="3908276"/>
            <a:ext cx="1608710" cy="11079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TableD</a:t>
            </a:r>
            <a:r>
              <a:rPr lang="en-US" sz="2400" b="1" dirty="0" err="1" smtClean="0">
                <a:solidFill>
                  <a:srgbClr val="FF3300"/>
                </a:solidFill>
              </a:rPr>
              <a:t>_V</a:t>
            </a:r>
            <a:endParaRPr lang="en-US" sz="2400" b="1" dirty="0">
              <a:solidFill>
                <a:srgbClr val="FF3300"/>
              </a:solidFill>
            </a:endParaRPr>
          </a:p>
          <a:p>
            <a:r>
              <a:rPr lang="en-US" sz="1400" u="sng" dirty="0" err="1" smtClean="0"/>
              <a:t>TableD_Key</a:t>
            </a:r>
            <a:endParaRPr lang="en-US" sz="1400" u="sng" dirty="0"/>
          </a:p>
          <a:p>
            <a:r>
              <a:rPr lang="en-US" sz="1400" dirty="0" err="1"/>
              <a:t>ccccccc</a:t>
            </a:r>
            <a:endParaRPr lang="en-US" sz="1400" dirty="0"/>
          </a:p>
          <a:p>
            <a:r>
              <a:rPr lang="en-US" sz="1400" dirty="0" err="1"/>
              <a:t>ddddddd</a:t>
            </a:r>
            <a:endParaRPr lang="en-US" sz="1400" dirty="0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045425" y="3810000"/>
            <a:ext cx="1438022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Times</a:t>
            </a:r>
            <a:r>
              <a:rPr lang="en-US" sz="2400" b="1" dirty="0" err="1" smtClean="0">
                <a:solidFill>
                  <a:srgbClr val="FF3300"/>
                </a:solidFill>
              </a:rPr>
              <a:t>_V</a:t>
            </a:r>
            <a:endParaRPr lang="en-US" sz="2400" b="1" dirty="0">
              <a:solidFill>
                <a:srgbClr val="FF3300"/>
              </a:solidFill>
            </a:endParaRPr>
          </a:p>
          <a:p>
            <a:r>
              <a:rPr lang="en-US" sz="1400" u="sng" dirty="0" err="1" smtClean="0"/>
              <a:t>Times_Key</a:t>
            </a:r>
            <a:endParaRPr lang="en-US" sz="1400" u="sng" dirty="0"/>
          </a:p>
          <a:p>
            <a:r>
              <a:rPr lang="en-US" sz="1400" dirty="0" err="1" smtClean="0"/>
              <a:t>Time_date</a:t>
            </a:r>
            <a:endParaRPr lang="en-US" sz="1400" dirty="0"/>
          </a:p>
          <a:p>
            <a:r>
              <a:rPr lang="en-US" sz="1400" dirty="0" err="1" smtClean="0"/>
              <a:t>Day_of_week</a:t>
            </a:r>
            <a:endParaRPr lang="en-US" sz="1400" dirty="0" smtClean="0"/>
          </a:p>
          <a:p>
            <a:r>
              <a:rPr lang="en-US" sz="1400" dirty="0" err="1" smtClean="0"/>
              <a:t>wwwwwww</a:t>
            </a:r>
            <a:endParaRPr lang="en-US" sz="1400" dirty="0"/>
          </a:p>
        </p:txBody>
      </p:sp>
      <p:cxnSp>
        <p:nvCxnSpPr>
          <p:cNvPr id="18" name="AutoShape 11"/>
          <p:cNvCxnSpPr>
            <a:cxnSpLocks noChangeShapeType="1"/>
            <a:stCxn id="15" idx="3"/>
          </p:cNvCxnSpPr>
          <p:nvPr/>
        </p:nvCxnSpPr>
        <p:spPr bwMode="auto">
          <a:xfrm>
            <a:off x="3666110" y="4462274"/>
            <a:ext cx="601090" cy="672931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9" name="AutoShape 12"/>
          <p:cNvCxnSpPr>
            <a:cxnSpLocks noChangeShapeType="1"/>
            <a:stCxn id="17" idx="1"/>
          </p:cNvCxnSpPr>
          <p:nvPr/>
        </p:nvCxnSpPr>
        <p:spPr bwMode="auto">
          <a:xfrm rot="10800000" flipV="1">
            <a:off x="6588225" y="4471720"/>
            <a:ext cx="457200" cy="5429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20" name="AutoShape 13"/>
          <p:cNvCxnSpPr>
            <a:cxnSpLocks noChangeShapeType="1"/>
            <a:stCxn id="14" idx="0"/>
            <a:endCxn id="10" idx="2"/>
          </p:cNvCxnSpPr>
          <p:nvPr/>
        </p:nvCxnSpPr>
        <p:spPr bwMode="auto">
          <a:xfrm rot="5400000" flipH="1" flipV="1">
            <a:off x="5215952" y="5579440"/>
            <a:ext cx="201960" cy="22156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912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6512" y="6592267"/>
            <a:ext cx="4572000" cy="293117"/>
          </a:xfrm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BC4F883-672C-4B10-B8AC-67FC349520DC}" type="slidenum">
              <a:rPr lang="en-US" smtClean="0"/>
              <a:pPr>
                <a:defRPr/>
              </a:pPr>
              <a:t>9</a:t>
            </a:fld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224" y="666356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Vince Davis – Alberta School of Business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332656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SQL can be used to Group-Summarize and produce Sums, Counts, </a:t>
            </a:r>
            <a:r>
              <a:rPr lang="en-US" sz="2000" b="1" dirty="0" err="1" smtClean="0"/>
              <a:t>Avgs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etc</a:t>
            </a:r>
            <a:endParaRPr lang="en-US" sz="2000" b="1" dirty="0" smtClean="0"/>
          </a:p>
          <a:p>
            <a:r>
              <a:rPr lang="en-US" sz="2000" b="1" dirty="0" smtClean="0"/>
              <a:t>Pivot-tables (</a:t>
            </a:r>
            <a:r>
              <a:rPr lang="en-US" sz="2000" b="1" dirty="0" err="1" smtClean="0"/>
              <a:t>eg</a:t>
            </a:r>
            <a:r>
              <a:rPr lang="en-US" sz="2000" b="1" dirty="0" smtClean="0"/>
              <a:t>. In Excel) can do the same: also sub-totals, totals, &amp; pivots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96" y="15007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OLAP: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Pivot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-Tables: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Summarize, Slice, Drill-down, Cross-tab, Pivot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5766" y="980728"/>
            <a:ext cx="78627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select substring(s.region,1,7) as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s_regn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, substring(p.product_type,1,5) as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p_type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  sum(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sf.sales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sum_sales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, sum(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sf.cost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sum_cost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, sum(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sf.profit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sum_profit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 count(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sf.sales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count_sales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avg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sf.profit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avg_profit</a:t>
            </a:r>
            <a:endParaRPr lang="en-US" sz="1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sales_fact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sf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product p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store 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times t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sf.time_key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t.time_key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sf.product_key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p.product_key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sf.store_key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s.store_key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group by substring(s.region,1,7),substring(p.product_type,1,5)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order by substring(s.region,1,7),substring(p.product_type,1,5);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5312" y="2149113"/>
            <a:ext cx="7043192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S_REGN  P_TYP     SUM_SALES     SUM_COST     SUM_PROFIT     COUNT_SALES     AVG_PROFIT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------- ----- ------------- ------------ -------------- --------------- --------------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Central FOOD        4066.59      1433.31        2634.17             839     3.13965435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Central GAME       58632.28      14514.6       44120.48            3265     13.5131639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Central MOVIE     598184.77    215969.45      382249.88           21616     17.6836547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East    FOOD        7164.57      2379.03        4785.72            1366     3.50345534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East    GAME       96495.59     18132.88       78361.03            5330     14.7018818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East    MOVIE     940320.34    345624.22      594700.69           34134     17.4225315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West    FOOD         3431.3          838        2592.97             662     3.91687311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West    GAME       46524.03      2408.18        44115.2            2624     16.8121951</a:t>
            </a:r>
          </a:p>
          <a:p>
            <a:r>
              <a:rPr lang="en-US" sz="1050" b="1" dirty="0" smtClean="0">
                <a:latin typeface="Courier New" pitchFamily="49" charset="0"/>
                <a:cs typeface="Courier New" pitchFamily="49" charset="0"/>
              </a:rPr>
              <a:t>West    MOVIE     480460.65    154969.67      325488.17           17653     18.4381221</a:t>
            </a:r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39" y="4005064"/>
            <a:ext cx="5292081" cy="265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" name="Rectangle 4096"/>
          <p:cNvSpPr/>
          <p:nvPr/>
        </p:nvSpPr>
        <p:spPr>
          <a:xfrm>
            <a:off x="3563888" y="2564904"/>
            <a:ext cx="5508104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83968" y="4512458"/>
            <a:ext cx="792088" cy="5727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0" name="Straight Arrow Connector 4099"/>
          <p:cNvCxnSpPr>
            <a:stCxn id="4097" idx="1"/>
          </p:cNvCxnSpPr>
          <p:nvPr/>
        </p:nvCxnSpPr>
        <p:spPr>
          <a:xfrm>
            <a:off x="3563888" y="2636912"/>
            <a:ext cx="648072" cy="1875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8392" y="3861048"/>
            <a:ext cx="5508104" cy="14401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868144" y="5592579"/>
            <a:ext cx="792088" cy="57272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660232" y="4005064"/>
            <a:ext cx="2340767" cy="16561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TextBox 4101"/>
          <p:cNvSpPr txBox="1"/>
          <p:nvPr/>
        </p:nvSpPr>
        <p:spPr>
          <a:xfrm>
            <a:off x="35496" y="119675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</a:t>
            </a:r>
            <a:r>
              <a:rPr lang="en-US" dirty="0" smtClean="0"/>
              <a:t> -------&gt;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96" y="2132856"/>
            <a:ext cx="1763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RESULT -------&gt;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496" y="4077072"/>
            <a:ext cx="21403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 </a:t>
            </a:r>
          </a:p>
          <a:p>
            <a:r>
              <a:rPr lang="en-US" b="1" dirty="0" smtClean="0"/>
              <a:t>PIVOT</a:t>
            </a:r>
          </a:p>
          <a:p>
            <a:r>
              <a:rPr lang="en-US" b="1" dirty="0" smtClean="0"/>
              <a:t>TABLE </a:t>
            </a:r>
            <a:r>
              <a:rPr lang="en-US" dirty="0" smtClean="0"/>
              <a:t>-------&gt;</a:t>
            </a:r>
          </a:p>
          <a:p>
            <a:r>
              <a:rPr lang="en-US" dirty="0" smtClean="0"/>
              <a:t>Also:</a:t>
            </a:r>
          </a:p>
          <a:p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b="1" dirty="0" smtClean="0">
                <a:solidFill>
                  <a:srgbClr val="7030A0"/>
                </a:solidFill>
              </a:rPr>
              <a:t>“pivot” (swap)</a:t>
            </a:r>
          </a:p>
          <a:p>
            <a:r>
              <a:rPr lang="en-US" b="1" i="1" dirty="0" err="1" smtClean="0"/>
              <a:t>S_regn</a:t>
            </a:r>
            <a:r>
              <a:rPr lang="en-US" b="1" i="1" dirty="0" smtClean="0"/>
              <a:t> out </a:t>
            </a:r>
            <a:r>
              <a:rPr lang="en-US" dirty="0" smtClean="0"/>
              <a:t>and</a:t>
            </a:r>
          </a:p>
          <a:p>
            <a:r>
              <a:rPr lang="en-US" b="1" i="1" dirty="0" err="1" smtClean="0"/>
              <a:t>T_dayw</a:t>
            </a:r>
            <a:r>
              <a:rPr lang="en-US" b="1" i="1" dirty="0" smtClean="0"/>
              <a:t> in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Then Groups by </a:t>
            </a:r>
          </a:p>
          <a:p>
            <a:r>
              <a:rPr lang="en-US" b="1" i="1" dirty="0" err="1" smtClean="0"/>
              <a:t>P_type</a:t>
            </a:r>
            <a:r>
              <a:rPr lang="en-US" dirty="0" smtClean="0"/>
              <a:t> &amp; </a:t>
            </a:r>
            <a:r>
              <a:rPr lang="en-US" b="1" i="1" dirty="0" err="1" smtClean="0"/>
              <a:t>Tdayw</a:t>
            </a:r>
            <a:endParaRPr lang="en-US" b="1" i="1" dirty="0" smtClean="0"/>
          </a:p>
        </p:txBody>
      </p:sp>
      <p:cxnSp>
        <p:nvCxnSpPr>
          <p:cNvPr id="4106" name="Straight Arrow Connector 4105"/>
          <p:cNvCxnSpPr/>
          <p:nvPr/>
        </p:nvCxnSpPr>
        <p:spPr>
          <a:xfrm>
            <a:off x="3059832" y="4221088"/>
            <a:ext cx="1224136" cy="72008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4097</TotalTime>
  <Words>3489</Words>
  <Application>Microsoft Office PowerPoint</Application>
  <PresentationFormat>On-screen Show (4:3)</PresentationFormat>
  <Paragraphs>519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Palatino Linotype</vt:lpstr>
      <vt:lpstr>Wingdings</vt:lpstr>
      <vt:lpstr>Elemental</vt:lpstr>
      <vt:lpstr>PowerPoint Presentation</vt:lpstr>
      <vt:lpstr>PowerPoint Presentation</vt:lpstr>
      <vt:lpstr>Layers of Analysis: Strategic vs Logical vs Physical</vt:lpstr>
      <vt:lpstr>PowerPoint Presentation</vt:lpstr>
      <vt:lpstr>Applying “Layers of Analysis” to Job-titles at Borealis AI / Royal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Alberta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and Techniques in Data Analytics</dc:title>
  <dc:creator>Davis, Vince</dc:creator>
  <cp:lastModifiedBy>vdavis</cp:lastModifiedBy>
  <cp:revision>564</cp:revision>
  <dcterms:created xsi:type="dcterms:W3CDTF">2018-06-15T22:01:32Z</dcterms:created>
  <dcterms:modified xsi:type="dcterms:W3CDTF">2020-01-20T22:56:10Z</dcterms:modified>
</cp:coreProperties>
</file>